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9" r:id="rId2"/>
    <p:sldId id="260" r:id="rId3"/>
    <p:sldId id="257" r:id="rId4"/>
    <p:sldId id="287" r:id="rId5"/>
    <p:sldId id="288" r:id="rId6"/>
    <p:sldId id="289" r:id="rId7"/>
    <p:sldId id="290" r:id="rId8"/>
    <p:sldId id="291" r:id="rId9"/>
    <p:sldId id="292" r:id="rId10"/>
    <p:sldId id="293" r:id="rId11"/>
    <p:sldId id="294" r:id="rId12"/>
    <p:sldId id="295" r:id="rId13"/>
    <p:sldId id="296" r:id="rId14"/>
    <p:sldId id="276" r:id="rId15"/>
    <p:sldId id="28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5A59EA-8D65-4D01-BD48-D8A551811CB5}"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Кликнете, за да редактирате основните стилове на текста</a:t>
            </a:r>
          </a:p>
          <a:p>
            <a:pPr lvl="1"/>
            <a:r>
              <a:rPr lang="en-US"/>
              <a:t>Второ ниво</a:t>
            </a:r>
          </a:p>
          <a:p>
            <a:pPr lvl="2"/>
            <a:r>
              <a:rPr lang="en-US"/>
              <a:t>Трето ниво</a:t>
            </a:r>
          </a:p>
          <a:p>
            <a:pPr lvl="3"/>
            <a:r>
              <a:rPr lang="en-US"/>
              <a:t>Четвърто ниво</a:t>
            </a:r>
          </a:p>
          <a:p>
            <a:pPr lvl="4"/>
            <a:r>
              <a:rPr lang="en-US"/>
              <a:t>Пето ниво</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2F3D76-344A-43CF-8240-15617BD5A0DC}" type="slidenum">
              <a:rPr lang="en-US" smtClean="0"/>
              <a:t>‹#›</a:t>
            </a:fld>
            <a:endParaRPr lang="en-US"/>
          </a:p>
        </p:txBody>
      </p:sp>
    </p:spTree>
    <p:extLst>
      <p:ext uri="{BB962C8B-B14F-4D97-AF65-F5344CB8AC3E}">
        <p14:creationId xmlns:p14="http://schemas.microsoft.com/office/powerpoint/2010/main" val="2222862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1</a:t>
            </a:fld>
            <a:endParaRPr lang="en-US"/>
          </a:p>
        </p:txBody>
      </p:sp>
    </p:spTree>
    <p:extLst>
      <p:ext uri="{BB962C8B-B14F-4D97-AF65-F5344CB8AC3E}">
        <p14:creationId xmlns:p14="http://schemas.microsoft.com/office/powerpoint/2010/main" val="1888545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8524E8BF-7483-473F-908B-C79537BEF7C0}" type="slidenum">
              <a:rPr lang="en-US" smtClean="0"/>
              <a:t>2</a:t>
            </a:fld>
            <a:endParaRPr lang="en-US"/>
          </a:p>
        </p:txBody>
      </p:sp>
    </p:spTree>
    <p:extLst>
      <p:ext uri="{BB962C8B-B14F-4D97-AF65-F5344CB8AC3E}">
        <p14:creationId xmlns:p14="http://schemas.microsoft.com/office/powerpoint/2010/main" val="1706085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000" b="1" spc="-50" baseline="0">
                <a:solidFill>
                  <a:schemeClr val="bg2">
                    <a:lumMod val="50000"/>
                  </a:schemeClr>
                </a:solidFill>
                <a:latin typeface="+mn-lt"/>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bg2">
                    <a:lumMod val="25000"/>
                  </a:schemeClr>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bg2">
                    <a:lumMod val="25000"/>
                  </a:schemeClr>
                </a:solidFill>
              </a:defRPr>
            </a:lvl1pPr>
          </a:lstStyle>
          <a:p>
            <a:fld id="{23DEA971-36D6-4F83-98B6-459978798ADB}" type="datetimeFigureOut">
              <a:rPr lang="en-US" smtClean="0"/>
              <a:pPr/>
              <a:t>5/11/2026</a:t>
            </a:fld>
            <a:endParaRPr lang="en-US"/>
          </a:p>
        </p:txBody>
      </p:sp>
      <p:sp>
        <p:nvSpPr>
          <p:cNvPr id="5" name="Footer Placeholder 4"/>
          <p:cNvSpPr>
            <a:spLocks noGrp="1"/>
          </p:cNvSpPr>
          <p:nvPr>
            <p:ph type="ftr" sz="quarter" idx="11"/>
          </p:nvPr>
        </p:nvSpPr>
        <p:spPr/>
        <p:txBody>
          <a:bodyPr/>
          <a:lstStyle>
            <a:lvl1pPr>
              <a:defRPr>
                <a:solidFill>
                  <a:schemeClr val="bg2">
                    <a:lumMod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2">
                    <a:lumMod val="25000"/>
                  </a:schemeClr>
                </a:solidFill>
              </a:defRPr>
            </a:lvl1pPr>
          </a:lstStyle>
          <a:p>
            <a:fld id="{9B4EF7BB-21B5-43D4-B298-B87746B87CEE}"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596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DEA971-36D6-4F83-98B6-459978798ADB}" type="datetimeFigureOut">
              <a:rPr lang="en-US" smtClean="0"/>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3418268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DEA971-36D6-4F83-98B6-459978798ADB}" type="datetimeFigureOut">
              <a:rPr lang="en-US" smtClean="0"/>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1565519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marL="0">
              <a:defRPr sz="4000" b="1">
                <a:solidFill>
                  <a:schemeClr val="bg2">
                    <a:lumMod val="50000"/>
                  </a:schemeClr>
                </a:solidFill>
                <a:latin typeface="+mn-lt"/>
              </a:defRPr>
            </a:lvl1pPr>
          </a:lstStyle>
          <a:p>
            <a:r>
              <a:rPr lang="en-US" dirty="0"/>
              <a:t>Click to edit Master title style</a:t>
            </a:r>
          </a:p>
        </p:txBody>
      </p:sp>
      <p:sp>
        <p:nvSpPr>
          <p:cNvPr id="3" name="Content Placeholder 2"/>
          <p:cNvSpPr>
            <a:spLocks noGrp="1"/>
          </p:cNvSpPr>
          <p:nvPr>
            <p:ph idx="1"/>
          </p:nvPr>
        </p:nvSpPr>
        <p:spPr/>
        <p:txBody>
          <a:bodyPr/>
          <a:lstStyle>
            <a:lvl2pPr>
              <a:buClr>
                <a:schemeClr val="bg2">
                  <a:lumMod val="50000"/>
                </a:schemeClr>
              </a:buClr>
              <a:defRPr/>
            </a:lvl2pPr>
            <a:lvl3pPr>
              <a:buClr>
                <a:schemeClr val="bg2">
                  <a:lumMod val="50000"/>
                </a:schemeClr>
              </a:buClr>
              <a:defRPr/>
            </a:lvl3pPr>
            <a:lvl4pPr>
              <a:buClr>
                <a:schemeClr val="bg2">
                  <a:lumMod val="50000"/>
                </a:schemeClr>
              </a:buClr>
              <a:defRPr/>
            </a:lvl4pPr>
            <a:lvl5pPr>
              <a:buClr>
                <a:schemeClr val="bg2">
                  <a:lumMod val="5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DEA971-36D6-4F83-98B6-459978798ADB}" type="datetimeFigureOut">
              <a:rPr lang="en-US" smtClean="0"/>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1708540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6000" b="1">
                <a:solidFill>
                  <a:schemeClr val="bg2">
                    <a:lumMod val="50000"/>
                  </a:schemeClr>
                </a:solidFill>
                <a:latin typeface="+mn-lt"/>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bg2">
                    <a:lumMod val="25000"/>
                  </a:schemeClr>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DEA971-36D6-4F83-98B6-459978798ADB}" type="datetimeFigureOut">
              <a:rPr lang="en-US" smtClean="0"/>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4EF7BB-21B5-43D4-B298-B87746B87CE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43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DEA971-36D6-4F83-98B6-459978798ADB}" type="datetimeFigureOut">
              <a:rPr lang="en-US" smtClean="0"/>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65294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bg2">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bg2">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DEA971-36D6-4F83-98B6-459978798ADB}" type="datetimeFigureOut">
              <a:rPr lang="en-US" smtClean="0"/>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226235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3DEA971-36D6-4F83-98B6-459978798ADB}" type="datetimeFigureOut">
              <a:rPr lang="en-US" smtClean="0"/>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993421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Rectangle 5"/>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3DEA971-36D6-4F83-98B6-459978798ADB}" type="datetimeFigureOut">
              <a:rPr lang="en-US" smtClean="0"/>
              <a:t>5/11/2026</a:t>
            </a:fld>
            <a:endParaRPr lang="en-US"/>
          </a:p>
        </p:txBody>
      </p:sp>
      <p:sp>
        <p:nvSpPr>
          <p:cNvPr id="8" name="Footer Placeholder 7"/>
          <p:cNvSpPr>
            <a:spLocks noGrp="1"/>
          </p:cNvSpPr>
          <p:nvPr>
            <p:ph type="ftr" sz="quarter" idx="11"/>
          </p:nvPr>
        </p:nvSpPr>
        <p:spPr/>
        <p:txBody>
          <a:bodyPr/>
          <a:lstStyle>
            <a:lvl1pPr>
              <a:defRPr>
                <a:solidFill>
                  <a:schemeClr val="bg2">
                    <a:lumMod val="25000"/>
                  </a:schemeClr>
                </a:solidFill>
              </a:defRPr>
            </a:lvl1pPr>
          </a:lstStyle>
          <a:p>
            <a:endParaRPr lang="en-US" dirty="0"/>
          </a:p>
        </p:txBody>
      </p:sp>
      <p:sp>
        <p:nvSpPr>
          <p:cNvPr id="9" name="Slide Number Placeholder 8"/>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2622481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3DEA971-36D6-4F83-98B6-459978798ADB}" type="datetimeFigureOut">
              <a:rPr lang="en-US" smtClean="0"/>
              <a:t>5/11/2026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B4EF7BB-21B5-43D4-B298-B87746B87CEE}" type="slidenum">
              <a:rPr lang="en-US" smtClean="0"/>
              <a:t>‹#›</a:t>
            </a:fld>
            <a:endParaRPr lang="en-US"/>
          </a:p>
        </p:txBody>
      </p:sp>
    </p:spTree>
    <p:extLst>
      <p:ext uri="{BB962C8B-B14F-4D97-AF65-F5344CB8AC3E}">
        <p14:creationId xmlns:p14="http://schemas.microsoft.com/office/powerpoint/2010/main" val="3146441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23DEA971-36D6-4F83-98B6-459978798ADB}" type="datetimeFigureOut">
              <a:rPr lang="en-US" smtClean="0"/>
              <a:pPr/>
              <a:t>5/11/2026</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9B4EF7BB-21B5-43D4-B298-B87746B87CEE}" type="slidenum">
              <a:rPr lang="en-US" smtClean="0"/>
              <a:pPr/>
              <a:t>‹#›</a:t>
            </a:fld>
            <a:endParaRPr lang="en-US"/>
          </a:p>
        </p:txBody>
      </p:sp>
    </p:spTree>
    <p:extLst>
      <p:ext uri="{BB962C8B-B14F-4D97-AF65-F5344CB8AC3E}">
        <p14:creationId xmlns:p14="http://schemas.microsoft.com/office/powerpoint/2010/main" val="3367319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334316"/>
            <a:ext cx="12192001" cy="6599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Кликнете, за да редактирате основния стил на заглавието</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Кликнете, за да редактирате основните стилове на текста</a:t>
            </a:r>
          </a:p>
          <a:p>
            <a:pPr lvl="1"/>
            <a:r>
              <a:rPr lang="en-US" dirty="0"/>
              <a:t>Второ ниво</a:t>
            </a:r>
          </a:p>
          <a:p>
            <a:pPr lvl="2"/>
            <a:r>
              <a:rPr lang="en-US" dirty="0"/>
              <a:t>Трето ниво</a:t>
            </a:r>
          </a:p>
          <a:p>
            <a:pPr lvl="3"/>
            <a:r>
              <a:rPr lang="en-US" dirty="0"/>
              <a:t>Четвърто ниво</a:t>
            </a:r>
          </a:p>
          <a:p>
            <a:pPr lvl="4"/>
            <a:r>
              <a:rPr lang="en-US" dirty="0"/>
              <a:t>Пето ниво</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bg2">
                    <a:lumMod val="25000"/>
                  </a:schemeClr>
                </a:solidFill>
              </a:defRPr>
            </a:lvl1pPr>
          </a:lstStyle>
          <a:p>
            <a:fld id="{23DEA971-36D6-4F83-98B6-459978798ADB}" type="datetimeFigureOut">
              <a:rPr lang="en-US" smtClean="0"/>
              <a:t>5/11/2026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chemeClr val="bg2">
                    <a:lumMod val="25000"/>
                  </a:schemeClr>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chemeClr val="bg2">
                    <a:lumMod val="25000"/>
                  </a:schemeClr>
                </a:solidFill>
              </a:defRPr>
            </a:lvl1pPr>
          </a:lstStyle>
          <a:p>
            <a:fld id="{9B4EF7BB-21B5-43D4-B298-B87746B87CE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1781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b="1" kern="1200" spc="-50" baseline="0">
          <a:solidFill>
            <a:schemeClr val="bg2">
              <a:lumMod val="50000"/>
            </a:schemeClr>
          </a:solidFill>
          <a:latin typeface="+mn-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bg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bg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bg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bg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952915-D66F-3780-D2A6-795A707D03C6}"/>
              </a:ext>
            </a:extLst>
          </p:cNvPr>
          <p:cNvSpPr>
            <a:spLocks noGrp="1"/>
          </p:cNvSpPr>
          <p:nvPr>
            <p:ph type="ctrTitle"/>
          </p:nvPr>
        </p:nvSpPr>
        <p:spPr>
          <a:xfrm>
            <a:off x="1229565" y="-199836"/>
            <a:ext cx="10058400" cy="3566160"/>
          </a:xfrm>
        </p:spPr>
        <p:txBody>
          <a:bodyPr/>
          <a:lstStyle/>
          <a:p>
            <a:pPr lvl="0"/>
            <a:r>
              <a:rPr lang="en-GB" dirty="0"/>
              <a:t>МОДУЛ 4: </a:t>
            </a:r>
            <a:r>
              <a:rPr lang="en-GB" dirty="0" err="1"/>
              <a:t>Планиране</a:t>
            </a:r>
            <a:r>
              <a:rPr lang="en-GB" dirty="0"/>
              <a:t> </a:t>
            </a:r>
            <a:r>
              <a:rPr lang="en-GB" dirty="0" err="1"/>
              <a:t>на</a:t>
            </a:r>
            <a:r>
              <a:rPr lang="en-GB" dirty="0"/>
              <a:t> </a:t>
            </a:r>
            <a:r>
              <a:rPr lang="en-GB" dirty="0" err="1"/>
              <a:t>подобрения</a:t>
            </a:r>
            <a:r>
              <a:rPr lang="en-GB" dirty="0"/>
              <a:t> в </a:t>
            </a:r>
            <a:r>
              <a:rPr lang="en-GB" dirty="0" err="1"/>
              <a:t>инфраструктурата</a:t>
            </a:r>
            <a:r>
              <a:rPr lang="en-GB" dirty="0"/>
              <a:t> </a:t>
            </a:r>
            <a:r>
              <a:rPr lang="en-GB" dirty="0" err="1"/>
              <a:t>за</a:t>
            </a:r>
            <a:r>
              <a:rPr lang="en-GB" dirty="0"/>
              <a:t> </a:t>
            </a:r>
            <a:r>
              <a:rPr lang="en-GB" dirty="0" err="1"/>
              <a:t>достъпност</a:t>
            </a:r>
            <a:endParaRPr lang="en-US" dirty="0"/>
          </a:p>
        </p:txBody>
      </p:sp>
      <p:sp>
        <p:nvSpPr>
          <p:cNvPr id="5" name="Subtitle 4">
            <a:extLst>
              <a:ext uri="{FF2B5EF4-FFF2-40B4-BE49-F238E27FC236}">
                <a16:creationId xmlns:a16="http://schemas.microsoft.com/office/drawing/2014/main" id="{2322DE57-8FF2-A2BA-1C45-DB199A692D6A}"/>
              </a:ext>
            </a:extLst>
          </p:cNvPr>
          <p:cNvSpPr>
            <a:spLocks noGrp="1"/>
          </p:cNvSpPr>
          <p:nvPr>
            <p:ph type="subTitle" idx="1"/>
          </p:nvPr>
        </p:nvSpPr>
        <p:spPr>
          <a:xfrm>
            <a:off x="1066800" y="3802362"/>
            <a:ext cx="10058400" cy="1143000"/>
          </a:xfrm>
        </p:spPr>
        <p:txBody>
          <a:bodyPr>
            <a:normAutofit fontScale="92500" lnSpcReduction="10000"/>
          </a:bodyPr>
          <a:lstStyle/>
          <a:p>
            <a:r>
              <a:rPr lang="en-GB" dirty="0"/>
              <a:t>Програма за обучение на обучители по достъпен културен туризъм</a:t>
            </a:r>
          </a:p>
          <a:p>
            <a:r>
              <a:rPr lang="en-GB" dirty="0"/>
              <a:t>Проект: TACT – Обучение за достъпен културен туризъм</a:t>
            </a:r>
            <a:endParaRPr lang="en-US" dirty="0"/>
          </a:p>
        </p:txBody>
      </p:sp>
      <p:pic>
        <p:nvPicPr>
          <p:cNvPr id="6" name="Graphic 1">
            <a:extLst>
              <a:ext uri="{FF2B5EF4-FFF2-40B4-BE49-F238E27FC236}">
                <a16:creationId xmlns:a16="http://schemas.microsoft.com/office/drawing/2014/main" id="{E86E692B-22D8-756D-C826-0F8B82F7FE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9565" y="5417058"/>
            <a:ext cx="2238375" cy="681990"/>
          </a:xfrm>
          <a:prstGeom prst="rect">
            <a:avLst/>
          </a:prstGeom>
        </p:spPr>
      </p:pic>
      <p:sp>
        <p:nvSpPr>
          <p:cNvPr id="7" name="TextBox 6">
            <a:extLst>
              <a:ext uri="{FF2B5EF4-FFF2-40B4-BE49-F238E27FC236}">
                <a16:creationId xmlns:a16="http://schemas.microsoft.com/office/drawing/2014/main" id="{1878A68E-CAF1-02C4-FBD8-E2B9BE4333A2}"/>
              </a:ext>
            </a:extLst>
          </p:cNvPr>
          <p:cNvSpPr txBox="1"/>
          <p:nvPr/>
        </p:nvSpPr>
        <p:spPr>
          <a:xfrm>
            <a:off x="3729318" y="5452717"/>
            <a:ext cx="8130988" cy="646331"/>
          </a:xfrm>
          <a:prstGeom prst="rect">
            <a:avLst/>
          </a:prstGeom>
          <a:noFill/>
        </p:spPr>
        <p:txBody>
          <a:bodyPr wrap="square" rtlCol="0">
            <a:spAutoFit/>
          </a:bodyPr>
          <a:lstStyle/>
          <a:p>
            <a:r>
              <a:rPr lang="en-US" sz="1200" dirty="0"/>
              <a:t>Финансиран от Европейския съюз. Изразените възгледи и мнения обаче са само на автора и не отразяват непременно тези на Европейския съюз или Фондация „Темпус“. Нито Европейският съюз, нито Фондация „Темпус“ могат да бъдат държани отговорни за тях.</a:t>
            </a:r>
          </a:p>
        </p:txBody>
      </p:sp>
    </p:spTree>
    <p:extLst>
      <p:ext uri="{BB962C8B-B14F-4D97-AF65-F5344CB8AC3E}">
        <p14:creationId xmlns:p14="http://schemas.microsoft.com/office/powerpoint/2010/main" val="915912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4631A-05FA-F802-D9A1-1D2F774ACC78}"/>
              </a:ext>
            </a:extLst>
          </p:cNvPr>
          <p:cNvSpPr>
            <a:spLocks noGrp="1"/>
          </p:cNvSpPr>
          <p:nvPr>
            <p:ph type="title"/>
          </p:nvPr>
        </p:nvSpPr>
        <p:spPr/>
        <p:txBody>
          <a:bodyPr/>
          <a:lstStyle/>
          <a:p>
            <a:r>
              <a:rPr lang="en-GB" dirty="0"/>
              <a:t>Примери за често срещани подобрения в инфраструктурата</a:t>
            </a:r>
            <a:endParaRPr lang="en-US" dirty="0"/>
          </a:p>
        </p:txBody>
      </p:sp>
      <p:sp>
        <p:nvSpPr>
          <p:cNvPr id="3" name="Content Placeholder 2">
            <a:extLst>
              <a:ext uri="{FF2B5EF4-FFF2-40B4-BE49-F238E27FC236}">
                <a16:creationId xmlns:a16="http://schemas.microsoft.com/office/drawing/2014/main" id="{387A59EC-B084-1D82-0625-0153DDDB2C8F}"/>
              </a:ext>
            </a:extLst>
          </p:cNvPr>
          <p:cNvSpPr>
            <a:spLocks noGrp="1"/>
          </p:cNvSpPr>
          <p:nvPr>
            <p:ph sz="half" idx="1"/>
          </p:nvPr>
        </p:nvSpPr>
        <p:spPr/>
        <p:txBody>
          <a:bodyPr>
            <a:normAutofit lnSpcReduction="10000"/>
          </a:bodyPr>
          <a:lstStyle/>
          <a:p>
            <a:r>
              <a:rPr lang="en-US" sz="2800" b="1" dirty="0"/>
              <a:t>Достъп за хора с увреден слух</a:t>
            </a:r>
          </a:p>
          <a:p>
            <a:pPr lvl="1"/>
            <a:r>
              <a:rPr lang="en-US" sz="2400" dirty="0"/>
              <a:t>Инсталиране на индукционни вериги в лекционни зали, информационни гишета или театри</a:t>
            </a:r>
          </a:p>
          <a:p>
            <a:pPr lvl="1"/>
            <a:r>
              <a:rPr lang="en-US" sz="2400" dirty="0"/>
              <a:t>Осигуряване на субтитри или превод на жестомимичен език за видеоклипове/филми</a:t>
            </a:r>
          </a:p>
          <a:p>
            <a:pPr lvl="1"/>
            <a:r>
              <a:rPr lang="en-US" sz="2400" dirty="0"/>
              <a:t>Предлагане на обиколки на жестомимичен език или с преводачи</a:t>
            </a:r>
          </a:p>
          <a:p>
            <a:pPr lvl="1"/>
            <a:r>
              <a:rPr lang="en-US" sz="2400" dirty="0"/>
              <a:t>Визуални алармени системи</a:t>
            </a:r>
          </a:p>
          <a:p>
            <a:pPr lvl="1"/>
            <a:r>
              <a:rPr lang="en-US" sz="2400" dirty="0"/>
              <a:t>Писмени материали в допълнение към аудио съобщенията.</a:t>
            </a:r>
          </a:p>
        </p:txBody>
      </p:sp>
      <p:sp>
        <p:nvSpPr>
          <p:cNvPr id="4" name="Content Placeholder 3">
            <a:extLst>
              <a:ext uri="{FF2B5EF4-FFF2-40B4-BE49-F238E27FC236}">
                <a16:creationId xmlns:a16="http://schemas.microsoft.com/office/drawing/2014/main" id="{B96B5760-30EF-0601-1083-F2127E67E089}"/>
              </a:ext>
            </a:extLst>
          </p:cNvPr>
          <p:cNvSpPr>
            <a:spLocks noGrp="1"/>
          </p:cNvSpPr>
          <p:nvPr>
            <p:ph sz="half" idx="2"/>
          </p:nvPr>
        </p:nvSpPr>
        <p:spPr/>
        <p:txBody>
          <a:bodyPr>
            <a:normAutofit lnSpcReduction="10000"/>
          </a:bodyPr>
          <a:lstStyle/>
          <a:p>
            <a:r>
              <a:rPr lang="en-US" sz="2800" b="1" dirty="0"/>
              <a:t>Когнитивни/аутизъм/развитие</a:t>
            </a:r>
          </a:p>
          <a:p>
            <a:pPr lvl="1"/>
            <a:r>
              <a:rPr lang="en-GB" sz="2400" dirty="0"/>
              <a:t>Ясна, лесноразбираема сигнализация</a:t>
            </a:r>
          </a:p>
          <a:p>
            <a:pPr lvl="1"/>
            <a:r>
              <a:rPr lang="en-GB" sz="2400" dirty="0"/>
              <a:t>„Сензорно приятелски“ пространства</a:t>
            </a:r>
          </a:p>
          <a:p>
            <a:pPr lvl="1"/>
            <a:r>
              <a:rPr lang="en-GB" sz="2400" dirty="0"/>
              <a:t>Предоставяне на информация на достъпен език</a:t>
            </a:r>
          </a:p>
          <a:p>
            <a:pPr lvl="1"/>
            <a:r>
              <a:rPr lang="en-GB" sz="2400" dirty="0"/>
              <a:t>Предоставяне на брошури със социални истории предварително (серия от картинки, показващи какво да очакват по време на посещението, което някои семейства с деца с аутизъм оценяват).</a:t>
            </a:r>
            <a:endParaRPr lang="en-US" sz="2400" dirty="0"/>
          </a:p>
        </p:txBody>
      </p:sp>
    </p:spTree>
    <p:extLst>
      <p:ext uri="{BB962C8B-B14F-4D97-AF65-F5344CB8AC3E}">
        <p14:creationId xmlns:p14="http://schemas.microsoft.com/office/powerpoint/2010/main" val="2226204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883CB-74AB-D6F5-1CAE-18ABE24C095E}"/>
              </a:ext>
            </a:extLst>
          </p:cNvPr>
          <p:cNvSpPr>
            <a:spLocks noGrp="1"/>
          </p:cNvSpPr>
          <p:nvPr>
            <p:ph type="title"/>
          </p:nvPr>
        </p:nvSpPr>
        <p:spPr/>
        <p:txBody>
          <a:bodyPr/>
          <a:lstStyle/>
          <a:p>
            <a:r>
              <a:rPr lang="en-GB" dirty="0"/>
              <a:t>Примери за често срещани подобрения в инфраструктурата</a:t>
            </a:r>
            <a:endParaRPr lang="en-US" dirty="0"/>
          </a:p>
        </p:txBody>
      </p:sp>
      <p:sp>
        <p:nvSpPr>
          <p:cNvPr id="3" name="Content Placeholder 2">
            <a:extLst>
              <a:ext uri="{FF2B5EF4-FFF2-40B4-BE49-F238E27FC236}">
                <a16:creationId xmlns:a16="http://schemas.microsoft.com/office/drawing/2014/main" id="{D78522A7-0C65-103F-2493-5C81F69262EC}"/>
              </a:ext>
            </a:extLst>
          </p:cNvPr>
          <p:cNvSpPr>
            <a:spLocks noGrp="1"/>
          </p:cNvSpPr>
          <p:nvPr>
            <p:ph sz="half" idx="1"/>
          </p:nvPr>
        </p:nvSpPr>
        <p:spPr/>
        <p:txBody>
          <a:bodyPr>
            <a:normAutofit/>
          </a:bodyPr>
          <a:lstStyle/>
          <a:p>
            <a:r>
              <a:rPr lang="en-US" sz="2800" b="1" dirty="0"/>
              <a:t>Цифрови подобрения</a:t>
            </a:r>
          </a:p>
          <a:p>
            <a:pPr lvl="1"/>
            <a:r>
              <a:rPr lang="en-GB" sz="2400" dirty="0"/>
              <a:t>Таблети за обществено ползване с достъпно съдържание</a:t>
            </a:r>
          </a:p>
          <a:p>
            <a:pPr lvl="1"/>
            <a:r>
              <a:rPr lang="en-GB" sz="2400" dirty="0"/>
              <a:t>Интерактивни киоски, които отговарят на насоките за достъпност (сензорни екрани с аудио изход и тактилни бутони).</a:t>
            </a:r>
            <a:endParaRPr lang="en-US" sz="2400" dirty="0"/>
          </a:p>
        </p:txBody>
      </p:sp>
      <p:sp>
        <p:nvSpPr>
          <p:cNvPr id="4" name="Content Placeholder 3">
            <a:extLst>
              <a:ext uri="{FF2B5EF4-FFF2-40B4-BE49-F238E27FC236}">
                <a16:creationId xmlns:a16="http://schemas.microsoft.com/office/drawing/2014/main" id="{496FE547-E74D-9356-90F2-70E0D98054DB}"/>
              </a:ext>
            </a:extLst>
          </p:cNvPr>
          <p:cNvSpPr>
            <a:spLocks noGrp="1"/>
          </p:cNvSpPr>
          <p:nvPr>
            <p:ph sz="half" idx="2"/>
          </p:nvPr>
        </p:nvSpPr>
        <p:spPr/>
        <p:txBody>
          <a:bodyPr>
            <a:normAutofit/>
          </a:bodyPr>
          <a:lstStyle/>
          <a:p>
            <a:r>
              <a:rPr lang="en-US" sz="2800" b="1" dirty="0"/>
              <a:t>Интегриращи експонати</a:t>
            </a:r>
          </a:p>
          <a:p>
            <a:pPr lvl="1"/>
            <a:r>
              <a:rPr lang="en-GB" sz="2400" dirty="0"/>
              <a:t>Мултисензорни дисплеи, където е възможно (например, комбинация от текст, аудио и тактилни елементи)</a:t>
            </a:r>
          </a:p>
          <a:p>
            <a:pPr lvl="1"/>
            <a:r>
              <a:rPr lang="en-GB" sz="2400" dirty="0"/>
              <a:t>Сменяеми капаци на витрините, за да се позволи докосване на определени реплики</a:t>
            </a:r>
            <a:endParaRPr lang="en-US" sz="2400" dirty="0"/>
          </a:p>
        </p:txBody>
      </p:sp>
    </p:spTree>
    <p:extLst>
      <p:ext uri="{BB962C8B-B14F-4D97-AF65-F5344CB8AC3E}">
        <p14:creationId xmlns:p14="http://schemas.microsoft.com/office/powerpoint/2010/main" val="3873987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C36E3-282E-FBB7-ED5A-FEBC5C05AEEC}"/>
              </a:ext>
            </a:extLst>
          </p:cNvPr>
          <p:cNvSpPr>
            <a:spLocks noGrp="1"/>
          </p:cNvSpPr>
          <p:nvPr>
            <p:ph type="title"/>
          </p:nvPr>
        </p:nvSpPr>
        <p:spPr/>
        <p:txBody>
          <a:bodyPr>
            <a:normAutofit/>
          </a:bodyPr>
          <a:lstStyle/>
          <a:p>
            <a:r>
              <a:rPr lang="en-GB" dirty="0"/>
              <a:t>Съображения относно разходите и основи на бюджетирането</a:t>
            </a:r>
            <a:endParaRPr lang="en-US" dirty="0"/>
          </a:p>
        </p:txBody>
      </p:sp>
      <p:sp>
        <p:nvSpPr>
          <p:cNvPr id="5" name="Content Placeholder 4">
            <a:extLst>
              <a:ext uri="{FF2B5EF4-FFF2-40B4-BE49-F238E27FC236}">
                <a16:creationId xmlns:a16="http://schemas.microsoft.com/office/drawing/2014/main" id="{38C69297-47CD-0564-C1EF-978229A4840E}"/>
              </a:ext>
            </a:extLst>
          </p:cNvPr>
          <p:cNvSpPr>
            <a:spLocks noGrp="1"/>
          </p:cNvSpPr>
          <p:nvPr>
            <p:ph idx="1"/>
          </p:nvPr>
        </p:nvSpPr>
        <p:spPr/>
        <p:txBody>
          <a:bodyPr>
            <a:normAutofit/>
          </a:bodyPr>
          <a:lstStyle/>
          <a:p>
            <a:pPr lvl="1"/>
            <a:r>
              <a:rPr lang="en-US" sz="3600" dirty="0"/>
              <a:t>Много подобрения са достъпни</a:t>
            </a:r>
          </a:p>
          <a:p>
            <a:pPr lvl="1"/>
            <a:r>
              <a:rPr lang="en-GB" sz="3600" dirty="0"/>
              <a:t>Разходи срещу ползи</a:t>
            </a:r>
          </a:p>
          <a:p>
            <a:pPr lvl="1"/>
            <a:r>
              <a:rPr lang="en-GB" sz="3600" dirty="0"/>
              <a:t>Планиране на бюджета</a:t>
            </a:r>
          </a:p>
          <a:p>
            <a:pPr lvl="1"/>
            <a:r>
              <a:rPr lang="en-GB" sz="3600" dirty="0"/>
              <a:t>Примери за ценообразуване</a:t>
            </a:r>
          </a:p>
          <a:p>
            <a:pPr lvl="1"/>
            <a:r>
              <a:rPr lang="en-GB" sz="3600" dirty="0"/>
              <a:t>Ресурси в натура</a:t>
            </a:r>
            <a:endParaRPr lang="en-US" sz="3600" dirty="0"/>
          </a:p>
        </p:txBody>
      </p:sp>
    </p:spTree>
    <p:extLst>
      <p:ext uri="{BB962C8B-B14F-4D97-AF65-F5344CB8AC3E}">
        <p14:creationId xmlns:p14="http://schemas.microsoft.com/office/powerpoint/2010/main" val="3780865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3936D-6E6B-BF87-5BAC-F3E0A8F2F1DC}"/>
              </a:ext>
            </a:extLst>
          </p:cNvPr>
          <p:cNvSpPr>
            <a:spLocks noGrp="1"/>
          </p:cNvSpPr>
          <p:nvPr>
            <p:ph type="title"/>
          </p:nvPr>
        </p:nvSpPr>
        <p:spPr/>
        <p:txBody>
          <a:bodyPr/>
          <a:lstStyle/>
          <a:p>
            <a:r>
              <a:rPr lang="en-GB" dirty="0"/>
              <a:t>Поддръжка и устойчивост</a:t>
            </a:r>
            <a:endParaRPr lang="en-US" dirty="0"/>
          </a:p>
        </p:txBody>
      </p:sp>
      <p:sp>
        <p:nvSpPr>
          <p:cNvPr id="3" name="Content Placeholder 2">
            <a:extLst>
              <a:ext uri="{FF2B5EF4-FFF2-40B4-BE49-F238E27FC236}">
                <a16:creationId xmlns:a16="http://schemas.microsoft.com/office/drawing/2014/main" id="{2A9AD9E9-FD08-E004-8963-970C2D3DE7A0}"/>
              </a:ext>
            </a:extLst>
          </p:cNvPr>
          <p:cNvSpPr>
            <a:spLocks noGrp="1"/>
          </p:cNvSpPr>
          <p:nvPr>
            <p:ph idx="1"/>
          </p:nvPr>
        </p:nvSpPr>
        <p:spPr/>
        <p:txBody>
          <a:bodyPr>
            <a:normAutofit/>
          </a:bodyPr>
          <a:lstStyle/>
          <a:p>
            <a:r>
              <a:rPr lang="en-GB" sz="4000" b="1" dirty="0"/>
              <a:t>Достъпността е постоянен ангажимент.</a:t>
            </a:r>
          </a:p>
          <a:p>
            <a:pPr lvl="1"/>
            <a:r>
              <a:rPr lang="en-GB" sz="3600" dirty="0"/>
              <a:t>Планове за поддръжка. </a:t>
            </a:r>
          </a:p>
          <a:p>
            <a:pPr lvl="1"/>
            <a:r>
              <a:rPr lang="en-GB" sz="3600" dirty="0"/>
              <a:t>Обучение за обновяване на персонала. </a:t>
            </a:r>
          </a:p>
          <a:p>
            <a:pPr lvl="1"/>
            <a:r>
              <a:rPr lang="en-GB" sz="3600" dirty="0"/>
              <a:t>Интегриране на политиките. </a:t>
            </a:r>
          </a:p>
          <a:p>
            <a:pPr lvl="1"/>
            <a:r>
              <a:rPr lang="en-GB" sz="3600" dirty="0"/>
              <a:t>Мониторинг и обратна връзка. </a:t>
            </a:r>
          </a:p>
          <a:p>
            <a:pPr lvl="1"/>
            <a:r>
              <a:rPr lang="en-GB" sz="3600" dirty="0"/>
              <a:t>Избягвайте „отмятането на точки“. </a:t>
            </a:r>
            <a:endParaRPr lang="en-US" sz="3600" dirty="0"/>
          </a:p>
        </p:txBody>
      </p:sp>
    </p:spTree>
    <p:extLst>
      <p:ext uri="{BB962C8B-B14F-4D97-AF65-F5344CB8AC3E}">
        <p14:creationId xmlns:p14="http://schemas.microsoft.com/office/powerpoint/2010/main" val="2159517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2EBFD-F275-94F9-3999-0A89707D7A92}"/>
              </a:ext>
            </a:extLst>
          </p:cNvPr>
          <p:cNvSpPr>
            <a:spLocks noGrp="1"/>
          </p:cNvSpPr>
          <p:nvPr>
            <p:ph type="title"/>
          </p:nvPr>
        </p:nvSpPr>
        <p:spPr/>
        <p:txBody>
          <a:bodyPr/>
          <a:lstStyle/>
          <a:p>
            <a:r>
              <a:rPr lang="en-US" dirty="0"/>
              <a:t>Основни изводи</a:t>
            </a:r>
          </a:p>
        </p:txBody>
      </p:sp>
      <p:sp>
        <p:nvSpPr>
          <p:cNvPr id="3" name="Content Placeholder 2">
            <a:extLst>
              <a:ext uri="{FF2B5EF4-FFF2-40B4-BE49-F238E27FC236}">
                <a16:creationId xmlns:a16="http://schemas.microsoft.com/office/drawing/2014/main" id="{A1B931C8-DBD2-BB1C-4E26-E0669E8B7CE8}"/>
              </a:ext>
            </a:extLst>
          </p:cNvPr>
          <p:cNvSpPr>
            <a:spLocks noGrp="1"/>
          </p:cNvSpPr>
          <p:nvPr>
            <p:ph idx="1"/>
          </p:nvPr>
        </p:nvSpPr>
        <p:spPr/>
        <p:txBody>
          <a:bodyPr>
            <a:normAutofit fontScale="92500" lnSpcReduction="20000"/>
          </a:bodyPr>
          <a:lstStyle/>
          <a:p>
            <a:pPr marL="457200" lvl="0" indent="-457200">
              <a:buClr>
                <a:schemeClr val="bg2">
                  <a:lumMod val="50000"/>
                </a:schemeClr>
              </a:buClr>
              <a:buFont typeface="+mj-lt"/>
              <a:buAutoNum type="arabicParenR"/>
            </a:pPr>
            <a:r>
              <a:rPr lang="en-GB" b="1" dirty="0"/>
              <a:t>Планът за действие за достъпност </a:t>
            </a:r>
            <a:r>
              <a:rPr lang="en-GB" dirty="0"/>
              <a:t>е ключов инструмент, който превръща констатациите от одита в конкретни стъпки за подобрение</a:t>
            </a:r>
            <a:endParaRPr lang="en-US" dirty="0"/>
          </a:p>
          <a:p>
            <a:pPr marL="457200" lvl="0" indent="-457200">
              <a:buClr>
                <a:schemeClr val="bg2">
                  <a:lumMod val="50000"/>
                </a:schemeClr>
              </a:buClr>
              <a:buFont typeface="+mj-lt"/>
              <a:buAutoNum type="arabicParenR"/>
            </a:pPr>
            <a:r>
              <a:rPr lang="en-GB" b="1" dirty="0"/>
              <a:t>Приоритизирането е ключово: </a:t>
            </a:r>
            <a:r>
              <a:rPr lang="en-GB" dirty="0"/>
              <a:t>Разграничавайте бързите резултати от дългосрочните проекти. Решавайте първо основните проблеми, свързани с достъпа и безопасността.</a:t>
            </a:r>
            <a:endParaRPr lang="en-US" dirty="0"/>
          </a:p>
          <a:p>
            <a:pPr marL="457200" lvl="0" indent="-457200">
              <a:buClr>
                <a:schemeClr val="bg2">
                  <a:lumMod val="50000"/>
                </a:schemeClr>
              </a:buClr>
              <a:buFont typeface="+mj-lt"/>
              <a:buAutoNum type="arabicParenR"/>
            </a:pPr>
            <a:r>
              <a:rPr lang="en-GB" b="1" dirty="0"/>
              <a:t>В </a:t>
            </a:r>
            <a:r>
              <a:rPr lang="en-GB" dirty="0"/>
              <a:t>исторически или трудни обекти прилагайте </a:t>
            </a:r>
            <a:r>
              <a:rPr lang="en-GB" b="1" dirty="0"/>
              <a:t>творчески подход към решаването на проблеми</a:t>
            </a:r>
            <a:r>
              <a:rPr lang="en-GB" dirty="0"/>
              <a:t>. Използвайте неинвазивни решения, алтернативни начини за достъп (виртуални преживявания, алтернативни маршрути) и проектирайте интервенции, които зачитат културното наследство, като същевременно осигуряват включване.</a:t>
            </a:r>
            <a:endParaRPr lang="en-US" dirty="0"/>
          </a:p>
          <a:p>
            <a:pPr marL="457200" lvl="0" indent="-457200">
              <a:buClr>
                <a:schemeClr val="bg2">
                  <a:lumMod val="50000"/>
                </a:schemeClr>
              </a:buClr>
              <a:buFont typeface="+mj-lt"/>
              <a:buAutoNum type="arabicParenR"/>
            </a:pPr>
            <a:r>
              <a:rPr lang="en-GB" dirty="0"/>
              <a:t>Има много видове </a:t>
            </a:r>
            <a:r>
              <a:rPr lang="en-GB" b="1" dirty="0"/>
              <a:t>подобрения </a:t>
            </a:r>
            <a:r>
              <a:rPr lang="en-GB" dirty="0"/>
              <a:t>на </a:t>
            </a:r>
            <a:r>
              <a:rPr lang="en-GB" b="1" dirty="0"/>
              <a:t>инфраструктурата, които </a:t>
            </a:r>
            <a:r>
              <a:rPr lang="en-GB" dirty="0"/>
              <a:t>често се използват за осигуряване на достъпност на туристическите обекти. Познаването им помага при предлагането на подходящи решения за всяка пречка.</a:t>
            </a:r>
            <a:endParaRPr lang="en-US" dirty="0"/>
          </a:p>
          <a:p>
            <a:pPr marL="457200" lvl="0" indent="-457200">
              <a:buClr>
                <a:schemeClr val="bg2">
                  <a:lumMod val="50000"/>
                </a:schemeClr>
              </a:buClr>
              <a:buFont typeface="+mj-lt"/>
              <a:buAutoNum type="arabicParenR"/>
            </a:pPr>
            <a:r>
              <a:rPr lang="en-GB" b="1" dirty="0"/>
              <a:t>Изгответе реалистичен бюджет: </a:t>
            </a:r>
            <a:r>
              <a:rPr lang="en-GB" dirty="0"/>
              <a:t>не всички подобрения на достъпността са скъпи. Някои могат да струват много малко и да имат огромни ползи.</a:t>
            </a:r>
          </a:p>
          <a:p>
            <a:pPr marL="457200" lvl="0" indent="-457200">
              <a:buClr>
                <a:schemeClr val="bg2">
                  <a:lumMod val="50000"/>
                </a:schemeClr>
              </a:buClr>
              <a:buFont typeface="+mj-lt"/>
              <a:buAutoNum type="arabicParenR"/>
            </a:pPr>
            <a:r>
              <a:rPr lang="en-GB" dirty="0"/>
              <a:t>Трябва да се вземат предвид съображенията </a:t>
            </a:r>
            <a:r>
              <a:rPr lang="en-GB" b="1" dirty="0"/>
              <a:t>за поддръжка и устойчивост</a:t>
            </a:r>
            <a:r>
              <a:rPr lang="en-GB" dirty="0"/>
              <a:t>.</a:t>
            </a:r>
          </a:p>
          <a:p>
            <a:pPr marL="457200" lvl="0" indent="-457200">
              <a:buClr>
                <a:schemeClr val="bg2">
                  <a:lumMod val="50000"/>
                </a:schemeClr>
              </a:buClr>
              <a:buFont typeface="+mj-lt"/>
              <a:buAutoNum type="arabicParenR"/>
            </a:pPr>
            <a:r>
              <a:rPr lang="en-GB" b="1" dirty="0"/>
              <a:t>Планирането </a:t>
            </a:r>
            <a:r>
              <a:rPr lang="en-GB" dirty="0"/>
              <a:t>на подобрения за достъпност означава </a:t>
            </a:r>
            <a:r>
              <a:rPr lang="en-GB" b="1" dirty="0"/>
              <a:t>вграждане на приобщаването в структурата на управлението на обекта </a:t>
            </a:r>
            <a:r>
              <a:rPr lang="en-GB" dirty="0"/>
              <a:t>– превръщането му в непрекъсната част от развитието.</a:t>
            </a:r>
            <a:endParaRPr lang="en-US" dirty="0"/>
          </a:p>
        </p:txBody>
      </p:sp>
    </p:spTree>
    <p:extLst>
      <p:ext uri="{BB962C8B-B14F-4D97-AF65-F5344CB8AC3E}">
        <p14:creationId xmlns:p14="http://schemas.microsoft.com/office/powerpoint/2010/main" val="1275749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C7982B-C8B2-D821-F153-08951E75AF41}"/>
              </a:ext>
            </a:extLst>
          </p:cNvPr>
          <p:cNvSpPr>
            <a:spLocks noGrp="1"/>
          </p:cNvSpPr>
          <p:nvPr>
            <p:ph type="title"/>
          </p:nvPr>
        </p:nvSpPr>
        <p:spPr>
          <a:xfrm>
            <a:off x="433754" y="2937217"/>
            <a:ext cx="3200400" cy="846406"/>
          </a:xfrm>
        </p:spPr>
        <p:txBody>
          <a:bodyPr anchor="ctr">
            <a:normAutofit/>
          </a:bodyPr>
          <a:lstStyle/>
          <a:p>
            <a:r>
              <a:rPr lang="en-US" sz="4400" dirty="0"/>
              <a:t>БЛАГОДАРЯ ВИ!</a:t>
            </a:r>
          </a:p>
        </p:txBody>
      </p:sp>
      <p:sp>
        <p:nvSpPr>
          <p:cNvPr id="5" name="Content Placeholder 4">
            <a:extLst>
              <a:ext uri="{FF2B5EF4-FFF2-40B4-BE49-F238E27FC236}">
                <a16:creationId xmlns:a16="http://schemas.microsoft.com/office/drawing/2014/main" id="{C3AE102F-0835-84F6-154D-348D4DA6DA45}"/>
              </a:ext>
            </a:extLst>
          </p:cNvPr>
          <p:cNvSpPr>
            <a:spLocks noGrp="1"/>
          </p:cNvSpPr>
          <p:nvPr>
            <p:ph idx="1"/>
          </p:nvPr>
        </p:nvSpPr>
        <p:spPr/>
        <p:txBody>
          <a:bodyPr anchor="ctr">
            <a:normAutofit/>
          </a:bodyPr>
          <a:lstStyle/>
          <a:p>
            <a:r>
              <a:rPr lang="en-US" sz="3200" dirty="0"/>
              <a:t>Имате ли въпроси?</a:t>
            </a:r>
          </a:p>
          <a:p>
            <a:r>
              <a:rPr lang="en-US" sz="3200" dirty="0"/>
              <a:t>Какво беше ново или изненадващо за вас?</a:t>
            </a:r>
          </a:p>
        </p:txBody>
      </p:sp>
    </p:spTree>
    <p:extLst>
      <p:ext uri="{BB962C8B-B14F-4D97-AF65-F5344CB8AC3E}">
        <p14:creationId xmlns:p14="http://schemas.microsoft.com/office/powerpoint/2010/main" val="2517060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3F795-1CE6-17FC-2A12-7A05393668E7}"/>
              </a:ext>
            </a:extLst>
          </p:cNvPr>
          <p:cNvSpPr>
            <a:spLocks noGrp="1"/>
          </p:cNvSpPr>
          <p:nvPr>
            <p:ph type="title"/>
          </p:nvPr>
        </p:nvSpPr>
        <p:spPr>
          <a:xfrm>
            <a:off x="1097280" y="286604"/>
            <a:ext cx="10058400" cy="929638"/>
          </a:xfrm>
        </p:spPr>
        <p:txBody>
          <a:bodyPr/>
          <a:lstStyle/>
          <a:p>
            <a:r>
              <a:rPr lang="en-US" dirty="0"/>
              <a:t>Цели на обучението</a:t>
            </a:r>
          </a:p>
        </p:txBody>
      </p:sp>
      <p:sp>
        <p:nvSpPr>
          <p:cNvPr id="3" name="Content Placeholder 2">
            <a:extLst>
              <a:ext uri="{FF2B5EF4-FFF2-40B4-BE49-F238E27FC236}">
                <a16:creationId xmlns:a16="http://schemas.microsoft.com/office/drawing/2014/main" id="{E1C49F4E-13E6-A560-128A-7F5B36E461B1}"/>
              </a:ext>
            </a:extLst>
          </p:cNvPr>
          <p:cNvSpPr>
            <a:spLocks noGrp="1"/>
          </p:cNvSpPr>
          <p:nvPr>
            <p:ph idx="1"/>
          </p:nvPr>
        </p:nvSpPr>
        <p:spPr>
          <a:xfrm>
            <a:off x="946359" y="1295319"/>
            <a:ext cx="10058400" cy="4023360"/>
          </a:xfrm>
        </p:spPr>
        <p:txBody>
          <a:bodyPr>
            <a:normAutofit fontScale="92500" lnSpcReduction="10000"/>
          </a:bodyPr>
          <a:lstStyle/>
          <a:p>
            <a:r>
              <a:rPr lang="en-GB" sz="2800" dirty="0"/>
              <a:t>До края на Модул 4 </a:t>
            </a:r>
            <a:r>
              <a:rPr lang="bg-BG" sz="2800" dirty="0"/>
              <a:t>обучаемите</a:t>
            </a:r>
            <a:r>
              <a:rPr lang="en-GB" sz="2800" dirty="0"/>
              <a:t> ще се научат да:</a:t>
            </a:r>
            <a:endParaRPr lang="en-US" sz="2800" dirty="0"/>
          </a:p>
          <a:p>
            <a:pPr lvl="1"/>
            <a:r>
              <a:rPr lang="en-GB" sz="2400" b="1" dirty="0"/>
              <a:t>Идентифицират често срещани физически бариери за достъпност </a:t>
            </a:r>
            <a:r>
              <a:rPr lang="en-GB" sz="2400" dirty="0"/>
              <a:t>в туризма и културното наследство.</a:t>
            </a:r>
            <a:endParaRPr lang="en-US" sz="2400" dirty="0"/>
          </a:p>
          <a:p>
            <a:pPr lvl="1"/>
            <a:r>
              <a:rPr lang="en-GB" sz="2400" b="1" dirty="0"/>
              <a:t>Насочват мениджърите на туристически и културни обекти при разработването на поетапен план за действие за достъпност </a:t>
            </a:r>
            <a:r>
              <a:rPr lang="en-GB" sz="2400" dirty="0"/>
              <a:t>с цел подобряване на инфраструктурата и услугите, като правят разграничение между незабавни нискобюджетни решения и дългосрочни капиталови проекти.</a:t>
            </a:r>
            <a:endParaRPr lang="en-US" sz="2400" dirty="0"/>
          </a:p>
          <a:p>
            <a:pPr lvl="1"/>
            <a:r>
              <a:rPr lang="en-GB" sz="2400" b="1" dirty="0"/>
              <a:t>Прилагат принципите на универсалния дизайн и творческото решаване на проблеми, </a:t>
            </a:r>
            <a:r>
              <a:rPr lang="en-GB" sz="2400" dirty="0"/>
              <a:t>за да предложат решения за достъпност в предизвикателни среди.</a:t>
            </a:r>
            <a:endParaRPr lang="en-US" sz="2400" dirty="0"/>
          </a:p>
          <a:p>
            <a:pPr lvl="1"/>
            <a:r>
              <a:rPr lang="en-GB" sz="2400" dirty="0"/>
              <a:t>Подчертават </a:t>
            </a:r>
            <a:r>
              <a:rPr lang="en-GB" sz="2400" b="1" dirty="0"/>
              <a:t>важността на постоянната поддръжка и устойчивостта </a:t>
            </a:r>
            <a:r>
              <a:rPr lang="en-GB" sz="2400" dirty="0"/>
              <a:t>на достъпната инфраструктура, планирането на поддръжката и обучението на персонала, така че подобренията да останат ефективни в дългосрочен план.</a:t>
            </a:r>
            <a:endParaRPr lang="en-US" sz="2400" dirty="0"/>
          </a:p>
        </p:txBody>
      </p:sp>
    </p:spTree>
    <p:extLst>
      <p:ext uri="{BB962C8B-B14F-4D97-AF65-F5344CB8AC3E}">
        <p14:creationId xmlns:p14="http://schemas.microsoft.com/office/powerpoint/2010/main" val="1529593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E1EF8-6EE9-EAC3-53F8-45EBBA956EFE}"/>
              </a:ext>
            </a:extLst>
          </p:cNvPr>
          <p:cNvSpPr>
            <a:spLocks noGrp="1"/>
          </p:cNvSpPr>
          <p:nvPr>
            <p:ph type="title"/>
          </p:nvPr>
        </p:nvSpPr>
        <p:spPr/>
        <p:txBody>
          <a:bodyPr>
            <a:normAutofit/>
          </a:bodyPr>
          <a:lstStyle/>
          <a:p>
            <a:r>
              <a:rPr lang="en-GB" dirty="0"/>
              <a:t>Разбиране на достъпността в застроената среда</a:t>
            </a:r>
            <a:endParaRPr lang="en-US" dirty="0"/>
          </a:p>
        </p:txBody>
      </p:sp>
      <p:sp>
        <p:nvSpPr>
          <p:cNvPr id="4" name="Content Placeholder 3">
            <a:extLst>
              <a:ext uri="{FF2B5EF4-FFF2-40B4-BE49-F238E27FC236}">
                <a16:creationId xmlns:a16="http://schemas.microsoft.com/office/drawing/2014/main" id="{26AC6EF4-FE40-E501-ADB9-E7980DF27174}"/>
              </a:ext>
            </a:extLst>
          </p:cNvPr>
          <p:cNvSpPr>
            <a:spLocks noGrp="1"/>
          </p:cNvSpPr>
          <p:nvPr>
            <p:ph sz="half" idx="1"/>
          </p:nvPr>
        </p:nvSpPr>
        <p:spPr/>
        <p:txBody>
          <a:bodyPr>
            <a:normAutofit fontScale="92500"/>
          </a:bodyPr>
          <a:lstStyle/>
          <a:p>
            <a:r>
              <a:rPr lang="en-GB" sz="2800" b="1" dirty="0"/>
              <a:t>Достъпността се определя от</a:t>
            </a:r>
            <a:r>
              <a:rPr lang="en-GB" sz="2800" dirty="0"/>
              <a:t>:</a:t>
            </a:r>
            <a:endParaRPr lang="en-US" sz="2800" dirty="0"/>
          </a:p>
          <a:p>
            <a:pPr lvl="1"/>
            <a:r>
              <a:rPr lang="en-GB" sz="2400" dirty="0"/>
              <a:t>Разстояния и наклони, а не само наличието на пътека</a:t>
            </a:r>
            <a:endParaRPr lang="en-US" sz="2400" dirty="0"/>
          </a:p>
          <a:p>
            <a:pPr lvl="1"/>
            <a:r>
              <a:rPr lang="en-GB" sz="2400" dirty="0"/>
              <a:t>Повърхности, осветление и акустика</a:t>
            </a:r>
            <a:endParaRPr lang="en-US" sz="2400" dirty="0"/>
          </a:p>
          <a:p>
            <a:pPr lvl="1"/>
            <a:r>
              <a:rPr lang="en-GB" sz="2400" dirty="0"/>
              <a:t>Теглото на вратите, праговете и пространството за обръщане</a:t>
            </a:r>
            <a:endParaRPr lang="en-US" sz="2400" dirty="0"/>
          </a:p>
          <a:p>
            <a:pPr lvl="1"/>
            <a:r>
              <a:rPr lang="en-GB" sz="2400" dirty="0"/>
              <a:t>Колко предсказуемо и разбираемо изглежда едно пространство</a:t>
            </a:r>
            <a:endParaRPr lang="en-US" sz="2400" dirty="0"/>
          </a:p>
          <a:p>
            <a:endParaRPr lang="en-US" sz="2800" dirty="0"/>
          </a:p>
        </p:txBody>
      </p:sp>
      <p:sp>
        <p:nvSpPr>
          <p:cNvPr id="5" name="Content Placeholder 4">
            <a:extLst>
              <a:ext uri="{FF2B5EF4-FFF2-40B4-BE49-F238E27FC236}">
                <a16:creationId xmlns:a16="http://schemas.microsoft.com/office/drawing/2014/main" id="{7DE2AB25-69E5-3A2C-085F-9BA42709537C}"/>
              </a:ext>
            </a:extLst>
          </p:cNvPr>
          <p:cNvSpPr>
            <a:spLocks noGrp="1"/>
          </p:cNvSpPr>
          <p:nvPr>
            <p:ph sz="half" idx="2"/>
          </p:nvPr>
        </p:nvSpPr>
        <p:spPr/>
        <p:txBody>
          <a:bodyPr>
            <a:normAutofit fontScale="92500"/>
          </a:bodyPr>
          <a:lstStyle/>
          <a:p>
            <a:r>
              <a:rPr lang="en-GB" sz="2800" b="1" dirty="0"/>
              <a:t>Това включва всичко, с което посетителят взаимодейства физически:</a:t>
            </a:r>
          </a:p>
          <a:p>
            <a:pPr lvl="1"/>
            <a:r>
              <a:rPr lang="en-GB" sz="2400" dirty="0"/>
              <a:t>Паркинги, места за качване и слизане и пешеходни маршрути</a:t>
            </a:r>
            <a:endParaRPr lang="en-US" sz="2400" dirty="0"/>
          </a:p>
          <a:p>
            <a:pPr lvl="1"/>
            <a:r>
              <a:rPr lang="en-GB" sz="2400" dirty="0"/>
              <a:t>Пътеки, стъпала, рампи и открити площи</a:t>
            </a:r>
            <a:endParaRPr lang="en-US" sz="2400" dirty="0"/>
          </a:p>
          <a:p>
            <a:pPr lvl="1"/>
            <a:r>
              <a:rPr lang="en-GB" sz="2400" dirty="0"/>
              <a:t>Входове, рецепции и чакални</a:t>
            </a:r>
            <a:endParaRPr lang="en-US" sz="2400" dirty="0"/>
          </a:p>
          <a:p>
            <a:pPr lvl="1"/>
            <a:r>
              <a:rPr lang="en-GB" sz="2400" dirty="0"/>
              <a:t>Тоалетни, места за сядане, гишета и витрини</a:t>
            </a:r>
            <a:endParaRPr lang="en-US" sz="2400" dirty="0"/>
          </a:p>
          <a:p>
            <a:pPr lvl="1"/>
            <a:r>
              <a:rPr lang="en-GB" sz="2400" dirty="0"/>
              <a:t>Преходи между вътрешни и външни пространства</a:t>
            </a:r>
            <a:endParaRPr lang="en-US" sz="2400" dirty="0"/>
          </a:p>
          <a:p>
            <a:pPr marL="0" indent="0">
              <a:buNone/>
            </a:pPr>
            <a:endParaRPr lang="en-US" sz="2800" dirty="0"/>
          </a:p>
        </p:txBody>
      </p:sp>
    </p:spTree>
    <p:extLst>
      <p:ext uri="{BB962C8B-B14F-4D97-AF65-F5344CB8AC3E}">
        <p14:creationId xmlns:p14="http://schemas.microsoft.com/office/powerpoint/2010/main" val="1027268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E445B-7BA4-97FE-185F-97AF882EE496}"/>
              </a:ext>
            </a:extLst>
          </p:cNvPr>
          <p:cNvSpPr>
            <a:spLocks noGrp="1"/>
          </p:cNvSpPr>
          <p:nvPr>
            <p:ph type="title"/>
          </p:nvPr>
        </p:nvSpPr>
        <p:spPr/>
        <p:txBody>
          <a:bodyPr/>
          <a:lstStyle/>
          <a:p>
            <a:r>
              <a:rPr lang="en-GB" dirty="0"/>
              <a:t>Основни елементи на Плана за действие за достъпност</a:t>
            </a:r>
            <a:endParaRPr lang="en-US" dirty="0"/>
          </a:p>
        </p:txBody>
      </p:sp>
      <p:graphicFrame>
        <p:nvGraphicFramePr>
          <p:cNvPr id="7" name="Content Placeholder 6">
            <a:extLst>
              <a:ext uri="{FF2B5EF4-FFF2-40B4-BE49-F238E27FC236}">
                <a16:creationId xmlns:a16="http://schemas.microsoft.com/office/drawing/2014/main" id="{38A2529E-B6FD-3B0E-5724-0F6C3E012619}"/>
              </a:ext>
            </a:extLst>
          </p:cNvPr>
          <p:cNvGraphicFramePr>
            <a:graphicFrameLocks noGrp="1"/>
          </p:cNvGraphicFramePr>
          <p:nvPr>
            <p:ph idx="1"/>
            <p:extLst>
              <p:ext uri="{D42A27DB-BD31-4B8C-83A1-F6EECF244321}">
                <p14:modId xmlns:p14="http://schemas.microsoft.com/office/powerpoint/2010/main" val="243159863"/>
              </p:ext>
            </p:extLst>
          </p:nvPr>
        </p:nvGraphicFramePr>
        <p:xfrm>
          <a:off x="1219200" y="1756613"/>
          <a:ext cx="9936479" cy="4546923"/>
        </p:xfrm>
        <a:graphic>
          <a:graphicData uri="http://schemas.openxmlformats.org/drawingml/2006/table">
            <a:tbl>
              <a:tblPr firstRow="1" firstCol="1" bandRow="1"/>
              <a:tblGrid>
                <a:gridCol w="2034988">
                  <a:extLst>
                    <a:ext uri="{9D8B030D-6E8A-4147-A177-3AD203B41FA5}">
                      <a16:colId xmlns:a16="http://schemas.microsoft.com/office/drawing/2014/main" val="3437560859"/>
                    </a:ext>
                  </a:extLst>
                </a:gridCol>
                <a:gridCol w="7901491">
                  <a:extLst>
                    <a:ext uri="{9D8B030D-6E8A-4147-A177-3AD203B41FA5}">
                      <a16:colId xmlns:a16="http://schemas.microsoft.com/office/drawing/2014/main" val="3142735753"/>
                    </a:ext>
                  </a:extLst>
                </a:gridCol>
              </a:tblGrid>
              <a:tr h="798325">
                <a:tc>
                  <a:txBody>
                    <a:bodyPr/>
                    <a:lstStyle/>
                    <a:p>
                      <a:pPr algn="l">
                        <a:lnSpc>
                          <a:spcPct val="115000"/>
                        </a:lnSpc>
                        <a:spcAft>
                          <a:spcPts val="800"/>
                        </a:spcAft>
                        <a:buNone/>
                      </a:pPr>
                      <a:r>
                        <a:rPr lang="en-GB" sz="1400" b="1"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СПИСЪК С ПОДОБРЕНИЯ</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solidFill>
                      <a:srgbClr val="1F4E79"/>
                    </a:solidFill>
                  </a:tcPr>
                </a:tc>
                <a:tc>
                  <a:txBody>
                    <a:bodyPr/>
                    <a:lstStyle/>
                    <a:p>
                      <a:pPr algn="just">
                        <a:lnSpc>
                          <a:spcPct val="115000"/>
                        </a:lnSpc>
                        <a:spcAft>
                          <a:spcPts val="800"/>
                        </a:spcAft>
                        <a:buNone/>
                      </a:pPr>
                      <a:r>
                        <a:rPr lang="en-GB" sz="1400" kern="100">
                          <a:effectLst/>
                          <a:latin typeface="Calibri" panose="020F0502020204030204" pitchFamily="34" charset="0"/>
                          <a:ea typeface="Calibri" panose="020F0502020204030204" pitchFamily="34" charset="0"/>
                          <a:cs typeface="Times New Roman" panose="02020603050405020304" pitchFamily="18" charset="0"/>
                        </a:rPr>
                        <a:t>Произтичащи от констатациите на одита, например „Монтиране на рампа на главния вход“ или „Провеждане на обучение на персонала за осведоменост относно уврежданията“ или „Модернизиране на уебсайта, за да отговаря на стандартите за достъпност“.</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noFill/>
                  </a:tcPr>
                </a:tc>
                <a:extLst>
                  <a:ext uri="{0D108BD9-81ED-4DB2-BD59-A6C34878D82A}">
                    <a16:rowId xmlns:a16="http://schemas.microsoft.com/office/drawing/2014/main" val="701425522"/>
                  </a:ext>
                </a:extLst>
              </a:tr>
              <a:tr h="1064281">
                <a:tc>
                  <a:txBody>
                    <a:bodyPr/>
                    <a:lstStyle/>
                    <a:p>
                      <a:pPr algn="l">
                        <a:lnSpc>
                          <a:spcPct val="115000"/>
                        </a:lnSpc>
                        <a:spcAft>
                          <a:spcPts val="800"/>
                        </a:spcAft>
                        <a:buNone/>
                      </a:pPr>
                      <a:r>
                        <a:rPr lang="en-GB" sz="1400" b="1"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ПРИОРИТЕТИ И ЕТАПИ</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solidFill>
                      <a:srgbClr val="1F4E79"/>
                    </a:solidFill>
                  </a:tcPr>
                </a:tc>
                <a:tc>
                  <a:txBody>
                    <a:bodyPr/>
                    <a:lstStyle/>
                    <a:p>
                      <a:pPr algn="just">
                        <a:lnSpc>
                          <a:spcPct val="115000"/>
                        </a:lnSpc>
                        <a:spcAft>
                          <a:spcPts val="800"/>
                        </a:spcAft>
                        <a:buNone/>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Не всичко може да се случи наведнъж, </a:t>
                      </a:r>
                      <a:r>
                        <a:rPr lang="en-GB" sz="1400" kern="100" dirty="0" err="1">
                          <a:effectLst/>
                          <a:latin typeface="Calibri" panose="020F0502020204030204" pitchFamily="34" charset="0"/>
                          <a:ea typeface="Calibri" panose="020F0502020204030204" pitchFamily="34" charset="0"/>
                          <a:cs typeface="Times New Roman" panose="02020603050405020304" pitchFamily="18" charset="0"/>
                        </a:rPr>
                        <a:t>затова</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kern="100" dirty="0" err="1">
                          <a:effectLst/>
                          <a:latin typeface="Calibri" panose="020F0502020204030204" pitchFamily="34" charset="0"/>
                          <a:ea typeface="Calibri" panose="020F0502020204030204" pitchFamily="34" charset="0"/>
                          <a:cs typeface="Times New Roman" panose="02020603050405020304" pitchFamily="18" charset="0"/>
                        </a:rPr>
                        <a:t>раздел</a:t>
                      </a:r>
                      <a:r>
                        <a:rPr lang="bg-BG" sz="1400" kern="100" dirty="0">
                          <a:effectLst/>
                          <a:latin typeface="Calibri" panose="020F0502020204030204" pitchFamily="34" charset="0"/>
                          <a:ea typeface="Calibri" panose="020F0502020204030204" pitchFamily="34" charset="0"/>
                          <a:cs typeface="Times New Roman" panose="02020603050405020304" pitchFamily="18" charset="0"/>
                        </a:rPr>
                        <a:t>е</a:t>
                      </a:r>
                      <a:r>
                        <a:rPr lang="en-GB" sz="1400" kern="100" dirty="0" err="1">
                          <a:effectLst/>
                          <a:latin typeface="Calibri" panose="020F0502020204030204" pitchFamily="34" charset="0"/>
                          <a:ea typeface="Calibri" panose="020F0502020204030204" pitchFamily="34" charset="0"/>
                          <a:cs typeface="Times New Roman" panose="02020603050405020304" pitchFamily="18" charset="0"/>
                        </a:rPr>
                        <a:t>те</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плана на етапи. Етап 1 (в рамките на 3 месеца): най-лесни и евтини поправки. Етап 2 (в рамките на 1 година): умерени промени. Етап 3 (3-5-годишен план): големи ремонти или покупки. Отбележете кои са с висок приоритет.</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noFill/>
                  </a:tcPr>
                </a:tc>
                <a:extLst>
                  <a:ext uri="{0D108BD9-81ED-4DB2-BD59-A6C34878D82A}">
                    <a16:rowId xmlns:a16="http://schemas.microsoft.com/office/drawing/2014/main" val="4044523538"/>
                  </a:ext>
                </a:extLst>
              </a:tr>
              <a:tr h="799906">
                <a:tc>
                  <a:txBody>
                    <a:bodyPr/>
                    <a:lstStyle/>
                    <a:p>
                      <a:pPr algn="l">
                        <a:lnSpc>
                          <a:spcPct val="115000"/>
                        </a:lnSpc>
                        <a:spcAft>
                          <a:spcPts val="800"/>
                        </a:spcAft>
                        <a:buNone/>
                      </a:pPr>
                      <a:r>
                        <a:rPr lang="en-GB" sz="1400" b="1"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ОТГОВОРНИ ЛИЦА</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solidFill>
                      <a:srgbClr val="1F4E79"/>
                    </a:solidFill>
                  </a:tcPr>
                </a:tc>
                <a:tc>
                  <a:txBody>
                    <a:bodyPr/>
                    <a:lstStyle/>
                    <a:p>
                      <a:pPr algn="just">
                        <a:lnSpc>
                          <a:spcPct val="115000"/>
                        </a:lnSpc>
                        <a:spcAft>
                          <a:spcPts val="800"/>
                        </a:spcAft>
                        <a:buNone/>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Назначете човек (или екип) за всяко действие. Например, управител на съоръженията за физически промени, отдел „Човешки ресурси“ за инициативи за обучение, отдел „ИТ“ за поправки на уебсайта.</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noFill/>
                  </a:tcPr>
                </a:tc>
                <a:extLst>
                  <a:ext uri="{0D108BD9-81ED-4DB2-BD59-A6C34878D82A}">
                    <a16:rowId xmlns:a16="http://schemas.microsoft.com/office/drawing/2014/main" val="1136727431"/>
                  </a:ext>
                </a:extLst>
              </a:tr>
              <a:tr h="815259">
                <a:tc>
                  <a:txBody>
                    <a:bodyPr/>
                    <a:lstStyle/>
                    <a:p>
                      <a:pPr algn="l">
                        <a:lnSpc>
                          <a:spcPct val="115000"/>
                        </a:lnSpc>
                        <a:spcAft>
                          <a:spcPts val="800"/>
                        </a:spcAft>
                        <a:buNone/>
                      </a:pPr>
                      <a:r>
                        <a:rPr lang="en-GB" sz="1400" b="1"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РЕСУРСИ/БЮДЖЕТ</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solidFill>
                      <a:srgbClr val="1F4E79"/>
                    </a:solidFill>
                  </a:tcPr>
                </a:tc>
                <a:tc>
                  <a:txBody>
                    <a:bodyPr/>
                    <a:lstStyle/>
                    <a:p>
                      <a:pPr algn="just">
                        <a:lnSpc>
                          <a:spcPct val="115000"/>
                        </a:lnSpc>
                        <a:spcAft>
                          <a:spcPts val="800"/>
                        </a:spcAft>
                        <a:buNone/>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Предоставете поне приблизителна оценка или отбележете откъде ще дойде финансирането. Например: „Рампа – приблизителна стойност 5000 долара, да се включи в капиталовия бюджет за следващата година“ или „Кандидатстване за субсидия XYZ за тактилни експонати“.</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noFill/>
                  </a:tcPr>
                </a:tc>
                <a:extLst>
                  <a:ext uri="{0D108BD9-81ED-4DB2-BD59-A6C34878D82A}">
                    <a16:rowId xmlns:a16="http://schemas.microsoft.com/office/drawing/2014/main" val="2440544917"/>
                  </a:ext>
                </a:extLst>
              </a:tr>
              <a:tr h="1069152">
                <a:tc>
                  <a:txBody>
                    <a:bodyPr/>
                    <a:lstStyle/>
                    <a:p>
                      <a:pPr algn="l">
                        <a:lnSpc>
                          <a:spcPct val="115000"/>
                        </a:lnSpc>
                        <a:spcAft>
                          <a:spcPts val="800"/>
                        </a:spcAft>
                        <a:buNone/>
                      </a:pPr>
                      <a:r>
                        <a:rPr lang="en-GB" sz="1400" b="1"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ПОКАЗАТЕЛИ ЗА УСПЕХ</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solidFill>
                      <a:srgbClr val="1F4E79"/>
                    </a:solidFill>
                  </a:tcPr>
                </a:tc>
                <a:tc>
                  <a:txBody>
                    <a:bodyPr/>
                    <a:lstStyle/>
                    <a:p>
                      <a:pPr algn="just">
                        <a:lnSpc>
                          <a:spcPct val="115000"/>
                        </a:lnSpc>
                        <a:spcAft>
                          <a:spcPts val="800"/>
                        </a:spcAft>
                        <a:buNone/>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Как ще разберете, че е готово или работи? Например: „Рампата е инсталирана и се използва от посетителите (събрана обратна връзка)“. Поставянето на измерими цели помага за проследяване на напредъка.</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0458" marR="60458"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noFill/>
                  </a:tcPr>
                </a:tc>
                <a:extLst>
                  <a:ext uri="{0D108BD9-81ED-4DB2-BD59-A6C34878D82A}">
                    <a16:rowId xmlns:a16="http://schemas.microsoft.com/office/drawing/2014/main" val="215340526"/>
                  </a:ext>
                </a:extLst>
              </a:tr>
            </a:tbl>
          </a:graphicData>
        </a:graphic>
      </p:graphicFrame>
    </p:spTree>
    <p:extLst>
      <p:ext uri="{BB962C8B-B14F-4D97-AF65-F5344CB8AC3E}">
        <p14:creationId xmlns:p14="http://schemas.microsoft.com/office/powerpoint/2010/main" val="1915888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E7809-A869-C77D-384C-560901300BEA}"/>
              </a:ext>
            </a:extLst>
          </p:cNvPr>
          <p:cNvSpPr>
            <a:spLocks noGrp="1"/>
          </p:cNvSpPr>
          <p:nvPr>
            <p:ph type="title"/>
          </p:nvPr>
        </p:nvSpPr>
        <p:spPr/>
        <p:txBody>
          <a:bodyPr/>
          <a:lstStyle/>
          <a:p>
            <a:r>
              <a:rPr lang="en-US" dirty="0"/>
              <a:t>План за действие за достъпност – ПРИМЕР</a:t>
            </a:r>
          </a:p>
        </p:txBody>
      </p:sp>
      <p:graphicFrame>
        <p:nvGraphicFramePr>
          <p:cNvPr id="5" name="Content Placeholder 4">
            <a:extLst>
              <a:ext uri="{FF2B5EF4-FFF2-40B4-BE49-F238E27FC236}">
                <a16:creationId xmlns:a16="http://schemas.microsoft.com/office/drawing/2014/main" id="{CE46AEC2-AE90-4DC9-8534-E33535AF30CF}"/>
              </a:ext>
            </a:extLst>
          </p:cNvPr>
          <p:cNvGraphicFramePr>
            <a:graphicFrameLocks noGrp="1"/>
          </p:cNvGraphicFramePr>
          <p:nvPr>
            <p:ph idx="1"/>
            <p:extLst>
              <p:ext uri="{D42A27DB-BD31-4B8C-83A1-F6EECF244321}">
                <p14:modId xmlns:p14="http://schemas.microsoft.com/office/powerpoint/2010/main" val="4136258838"/>
              </p:ext>
            </p:extLst>
          </p:nvPr>
        </p:nvGraphicFramePr>
        <p:xfrm>
          <a:off x="1183340" y="1846263"/>
          <a:ext cx="9972339" cy="4997958"/>
        </p:xfrm>
        <a:graphic>
          <a:graphicData uri="http://schemas.openxmlformats.org/drawingml/2006/table">
            <a:tbl>
              <a:tblPr firstRow="1" firstCol="1" bandRow="1"/>
              <a:tblGrid>
                <a:gridCol w="1886658">
                  <a:extLst>
                    <a:ext uri="{9D8B030D-6E8A-4147-A177-3AD203B41FA5}">
                      <a16:colId xmlns:a16="http://schemas.microsoft.com/office/drawing/2014/main" val="4209832945"/>
                    </a:ext>
                  </a:extLst>
                </a:gridCol>
                <a:gridCol w="8085681">
                  <a:extLst>
                    <a:ext uri="{9D8B030D-6E8A-4147-A177-3AD203B41FA5}">
                      <a16:colId xmlns:a16="http://schemas.microsoft.com/office/drawing/2014/main" val="2665154391"/>
                    </a:ext>
                  </a:extLst>
                </a:gridCol>
              </a:tblGrid>
              <a:tr h="1642907">
                <a:tc>
                  <a:txBody>
                    <a:bodyPr/>
                    <a:lstStyle/>
                    <a:p>
                      <a:pPr algn="l">
                        <a:lnSpc>
                          <a:spcPct val="115000"/>
                        </a:lnSpc>
                        <a:spcAft>
                          <a:spcPts val="800"/>
                        </a:spcAft>
                        <a:buNone/>
                      </a:pPr>
                      <a:r>
                        <a:rPr lang="en-GB" sz="1600" b="1"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НЕЗАБАВНО</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800"/>
                        </a:spcAft>
                        <a:buNone/>
                      </a:pPr>
                      <a:r>
                        <a:rPr lang="en-GB" sz="1600" b="1"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(СЛЕДВАЩИТЕ 3 МЕСЕЦА)</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139" marR="68139"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solidFill>
                      <a:srgbClr val="1F4E79"/>
                    </a:solidFill>
                  </a:tcPr>
                </a:tc>
                <a:tc>
                  <a:txBody>
                    <a:bodyPr/>
                    <a:lstStyle/>
                    <a:p>
                      <a:pPr marL="342900" lvl="0" indent="-342900" algn="just">
                        <a:lnSpc>
                          <a:spcPct val="115000"/>
                        </a:lnSpc>
                        <a:buFont typeface="Symbol" panose="05050102010706020507" pitchFamily="18" charset="2"/>
                        <a:buChar char=""/>
                      </a:pP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Закупуване на преносима рампа </a:t>
                      </a: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за</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стъпал</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ата</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на входа и обучение на персонала как да я използва при необходимост;</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Монтиране на звънец или табела, за да могат ползвателите на инвалидни колички да повикат помощ на входа.</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Пренаре</a:t>
                      </a:r>
                      <a:r>
                        <a:rPr lang="bg-BG" sz="1600" kern="100" dirty="0" err="1">
                          <a:effectLst/>
                          <a:latin typeface="Calibri" panose="020F0502020204030204" pitchFamily="34" charset="0"/>
                          <a:ea typeface="Calibri" panose="020F0502020204030204" pitchFamily="34" charset="0"/>
                          <a:cs typeface="Times New Roman" panose="02020603050405020304" pitchFamily="18" charset="0"/>
                        </a:rPr>
                        <a:t>ждане</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 на</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няколко ключови експоната, </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с цел разполагане на по – достъпна </a:t>
                      </a:r>
                      <a:r>
                        <a:rPr lang="bg-BG" sz="1600" kern="100" dirty="0" err="1">
                          <a:effectLst/>
                          <a:latin typeface="Calibri" panose="020F0502020204030204" pitchFamily="34" charset="0"/>
                          <a:ea typeface="Calibri" panose="020F0502020204030204" pitchFamily="34" charset="0"/>
                          <a:cs typeface="Times New Roman" panose="02020603050405020304" pitchFamily="18" charset="0"/>
                        </a:rPr>
                        <a:t>висичина</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и </a:t>
                      </a: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отпечат</a:t>
                      </a:r>
                      <a:r>
                        <a:rPr lang="bg-BG" sz="1600" kern="100" dirty="0" err="1">
                          <a:effectLst/>
                          <a:latin typeface="Calibri" panose="020F0502020204030204" pitchFamily="34" charset="0"/>
                          <a:ea typeface="Calibri" panose="020F0502020204030204" pitchFamily="34" charset="0"/>
                          <a:cs typeface="Times New Roman" panose="02020603050405020304" pitchFamily="18" charset="0"/>
                        </a:rPr>
                        <a:t>ване</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 на </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етикети с по-голям шрифт за тях</a:t>
                      </a:r>
                    </a:p>
                    <a:p>
                      <a:pPr marL="342900" lvl="0" indent="-342900" algn="just">
                        <a:lnSpc>
                          <a:spcPct val="115000"/>
                        </a:lnSpc>
                        <a:buFont typeface="Symbol" panose="05050102010706020507" pitchFamily="18" charset="2"/>
                        <a:buChar char=""/>
                      </a:pP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Насроч</a:t>
                      </a:r>
                      <a:r>
                        <a:rPr lang="bg-BG" sz="1600" kern="100" dirty="0" err="1">
                          <a:effectLst/>
                          <a:latin typeface="Calibri" panose="020F0502020204030204" pitchFamily="34" charset="0"/>
                          <a:ea typeface="Calibri" panose="020F0502020204030204" pitchFamily="34" charset="0"/>
                          <a:cs typeface="Times New Roman" panose="02020603050405020304" pitchFamily="18" charset="0"/>
                        </a:rPr>
                        <a:t>ване</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 на</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обучение за персонала по темата за осведомеността относно хората с увреждания</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139" marR="68139"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noFill/>
                  </a:tcPr>
                </a:tc>
                <a:extLst>
                  <a:ext uri="{0D108BD9-81ED-4DB2-BD59-A6C34878D82A}">
                    <a16:rowId xmlns:a16="http://schemas.microsoft.com/office/drawing/2014/main" val="695718821"/>
                  </a:ext>
                </a:extLst>
              </a:tr>
              <a:tr h="1102842">
                <a:tc>
                  <a:txBody>
                    <a:bodyPr/>
                    <a:lstStyle/>
                    <a:p>
                      <a:pPr algn="l">
                        <a:lnSpc>
                          <a:spcPct val="115000"/>
                        </a:lnSpc>
                        <a:spcAft>
                          <a:spcPts val="800"/>
                        </a:spcAft>
                        <a:buNone/>
                      </a:pPr>
                      <a:r>
                        <a:rPr lang="en-GB" sz="1600" b="1"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КРАТКОСРОЧНО</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800"/>
                        </a:spcAft>
                        <a:buNone/>
                      </a:pPr>
                      <a:r>
                        <a:rPr lang="en-GB" sz="1600" b="1"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(6-12 МЕСЕЦА)</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139" marR="68139"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solidFill>
                      <a:srgbClr val="1F4E79"/>
                    </a:solidFill>
                  </a:tcPr>
                </a:tc>
                <a:tc>
                  <a:txBody>
                    <a:bodyPr/>
                    <a:lstStyle/>
                    <a:p>
                      <a:pPr marL="342900" lvl="0" indent="-342900" algn="just">
                        <a:lnSpc>
                          <a:spcPct val="115000"/>
                        </a:lnSpc>
                        <a:buFont typeface="Symbol" panose="05050102010706020507" pitchFamily="18" charset="2"/>
                        <a:buChar char=""/>
                      </a:pP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Превърнете съществуващата малка тоалетна за персонала в тоалетна с обществен достъп (инсталирайте дръжки, разширете вратата, ако е възможно, и т.н.), </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разпределете </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бюджет, </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вземете</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оферта от изпълнител.</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Създайте страница за достъпност на уебсайта на музея с информация за рампата и др.</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139" marR="68139"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noFill/>
                  </a:tcPr>
                </a:tc>
                <a:extLst>
                  <a:ext uri="{0D108BD9-81ED-4DB2-BD59-A6C34878D82A}">
                    <a16:rowId xmlns:a16="http://schemas.microsoft.com/office/drawing/2014/main" val="590840674"/>
                  </a:ext>
                </a:extLst>
              </a:tr>
              <a:tr h="1276975">
                <a:tc>
                  <a:txBody>
                    <a:bodyPr/>
                    <a:lstStyle/>
                    <a:p>
                      <a:pPr algn="l">
                        <a:lnSpc>
                          <a:spcPct val="115000"/>
                        </a:lnSpc>
                        <a:spcAft>
                          <a:spcPts val="800"/>
                        </a:spcAft>
                        <a:buNone/>
                      </a:pPr>
                      <a:r>
                        <a:rPr lang="en-GB" sz="1600" b="1"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ДЪЛГОСРОЧНО</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800"/>
                        </a:spcAft>
                        <a:buNone/>
                      </a:pPr>
                      <a:r>
                        <a:rPr lang="en-GB" sz="1600" b="1"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(2-3 ГОДИНИ)</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139" marR="68139"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solidFill>
                      <a:srgbClr val="1F4E79"/>
                    </a:solidFill>
                  </a:tcPr>
                </a:tc>
                <a:tc>
                  <a:txBody>
                    <a:bodyPr/>
                    <a:lstStyle/>
                    <a:p>
                      <a:pPr marL="342900" lvl="0" indent="-342900" algn="just">
                        <a:lnSpc>
                          <a:spcPct val="115000"/>
                        </a:lnSpc>
                        <a:buFont typeface="Symbol" panose="05050102010706020507" pitchFamily="18" charset="2"/>
                        <a:buChar char=""/>
                      </a:pP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Осигурете финансиране за инсталиране на постоянна рампа или асансьор на входа.</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Реновира</a:t>
                      </a:r>
                      <a:r>
                        <a:rPr lang="bg-BG" sz="1600" kern="100" dirty="0" err="1">
                          <a:effectLst/>
                          <a:latin typeface="Calibri" panose="020F0502020204030204" pitchFamily="34" charset="0"/>
                          <a:ea typeface="Calibri" panose="020F0502020204030204" pitchFamily="34" charset="0"/>
                          <a:cs typeface="Times New Roman" panose="02020603050405020304" pitchFamily="18" charset="0"/>
                        </a:rPr>
                        <a:t>йте</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изложбената</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зала, за да се включат мултисензорни дисплеи (например тактилни модели, аудиогидове). Това изисква набиране на средства или безвъзмездна помощ.</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Възможно е </a:t>
                      </a: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да</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600" kern="100" dirty="0" err="1">
                          <a:effectLst/>
                          <a:latin typeface="Calibri" panose="020F0502020204030204" pitchFamily="34" charset="0"/>
                          <a:ea typeface="Calibri" panose="020F0502020204030204" pitchFamily="34" charset="0"/>
                          <a:cs typeface="Times New Roman" panose="02020603050405020304" pitchFamily="18" charset="0"/>
                        </a:rPr>
                        <a:t>работи</a:t>
                      </a:r>
                      <a:r>
                        <a:rPr lang="bg-BG" sz="1600" kern="100" dirty="0">
                          <a:effectLst/>
                          <a:latin typeface="Calibri" panose="020F0502020204030204" pitchFamily="34" charset="0"/>
                          <a:ea typeface="Calibri" panose="020F0502020204030204" pitchFamily="34" charset="0"/>
                          <a:cs typeface="Times New Roman" panose="02020603050405020304" pitchFamily="18" charset="0"/>
                        </a:rPr>
                        <a:t>те</a:t>
                      </a:r>
                      <a:r>
                        <a:rPr lang="en-GB" sz="1600" kern="100" dirty="0">
                          <a:effectLst/>
                          <a:latin typeface="Calibri" panose="020F0502020204030204" pitchFamily="34" charset="0"/>
                          <a:ea typeface="Calibri" panose="020F0502020204030204" pitchFamily="34" charset="0"/>
                          <a:cs typeface="Times New Roman" panose="02020603050405020304" pitchFamily="18" charset="0"/>
                        </a:rPr>
                        <a:t> за получаване на сертификат за достъпност, издаван от националния съвет по туризъм, като се изпълнят всички критерии.</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139" marR="68139" marT="0" marB="0" anchor="ctr">
                    <a:lnL w="57150" cap="flat" cmpd="sng" algn="ctr">
                      <a:solidFill>
                        <a:srgbClr val="1F4E79"/>
                      </a:solidFill>
                      <a:prstDash val="solid"/>
                      <a:round/>
                      <a:headEnd type="none" w="med" len="med"/>
                      <a:tailEnd type="none" w="med" len="med"/>
                    </a:lnL>
                    <a:lnR w="57150" cap="flat" cmpd="sng" algn="ctr">
                      <a:solidFill>
                        <a:srgbClr val="1F4E79"/>
                      </a:solidFill>
                      <a:prstDash val="solid"/>
                      <a:round/>
                      <a:headEnd type="none" w="med" len="med"/>
                      <a:tailEnd type="none" w="med" len="med"/>
                    </a:lnR>
                    <a:lnT w="57150" cap="flat" cmpd="sng" algn="ctr">
                      <a:solidFill>
                        <a:srgbClr val="1F4E79"/>
                      </a:solidFill>
                      <a:prstDash val="solid"/>
                      <a:round/>
                      <a:headEnd type="none" w="med" len="med"/>
                      <a:tailEnd type="none" w="med" len="med"/>
                    </a:lnT>
                    <a:lnB w="57150" cap="flat" cmpd="sng" algn="ctr">
                      <a:solidFill>
                        <a:srgbClr val="1F4E79"/>
                      </a:solidFill>
                      <a:prstDash val="solid"/>
                      <a:round/>
                      <a:headEnd type="none" w="med" len="med"/>
                      <a:tailEnd type="none" w="med" len="med"/>
                    </a:lnB>
                    <a:noFill/>
                  </a:tcPr>
                </a:tc>
                <a:extLst>
                  <a:ext uri="{0D108BD9-81ED-4DB2-BD59-A6C34878D82A}">
                    <a16:rowId xmlns:a16="http://schemas.microsoft.com/office/drawing/2014/main" val="3966675338"/>
                  </a:ext>
                </a:extLst>
              </a:tr>
            </a:tbl>
          </a:graphicData>
        </a:graphic>
      </p:graphicFrame>
    </p:spTree>
    <p:extLst>
      <p:ext uri="{BB962C8B-B14F-4D97-AF65-F5344CB8AC3E}">
        <p14:creationId xmlns:p14="http://schemas.microsoft.com/office/powerpoint/2010/main" val="176158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C3C19-1D07-22BF-3962-B55D90332EFB}"/>
              </a:ext>
            </a:extLst>
          </p:cNvPr>
          <p:cNvSpPr>
            <a:spLocks noGrp="1"/>
          </p:cNvSpPr>
          <p:nvPr>
            <p:ph type="title"/>
          </p:nvPr>
        </p:nvSpPr>
        <p:spPr/>
        <p:txBody>
          <a:bodyPr/>
          <a:lstStyle/>
          <a:p>
            <a:r>
              <a:rPr lang="en-GB" dirty="0"/>
              <a:t>Определяне на приоритетите при подобренията</a:t>
            </a:r>
            <a:endParaRPr lang="en-US" dirty="0"/>
          </a:p>
        </p:txBody>
      </p:sp>
      <p:sp>
        <p:nvSpPr>
          <p:cNvPr id="3" name="Content Placeholder 2">
            <a:extLst>
              <a:ext uri="{FF2B5EF4-FFF2-40B4-BE49-F238E27FC236}">
                <a16:creationId xmlns:a16="http://schemas.microsoft.com/office/drawing/2014/main" id="{B79C3430-E09C-C250-1858-0BE24A019783}"/>
              </a:ext>
            </a:extLst>
          </p:cNvPr>
          <p:cNvSpPr>
            <a:spLocks noGrp="1"/>
          </p:cNvSpPr>
          <p:nvPr>
            <p:ph idx="1"/>
          </p:nvPr>
        </p:nvSpPr>
        <p:spPr/>
        <p:txBody>
          <a:bodyPr>
            <a:normAutofit/>
          </a:bodyPr>
          <a:lstStyle/>
          <a:p>
            <a:r>
              <a:rPr lang="en-GB" sz="3200" b="1" dirty="0"/>
              <a:t>„Какво трябва да поправим първо и защо?“</a:t>
            </a:r>
          </a:p>
          <a:p>
            <a:r>
              <a:rPr lang="en-GB" sz="3200" b="1" dirty="0"/>
              <a:t>Започнете с критичните бариери за достъп. </a:t>
            </a:r>
            <a:r>
              <a:rPr lang="en-GB" sz="3200" dirty="0"/>
              <a:t>Потърсете първо бариери, които:</a:t>
            </a:r>
            <a:endParaRPr lang="en-US" sz="3200" dirty="0"/>
          </a:p>
          <a:p>
            <a:pPr lvl="1"/>
            <a:r>
              <a:rPr lang="en-GB" sz="2800" dirty="0"/>
              <a:t>Пречат на посетителите да влязат в обекта самостоятелно</a:t>
            </a:r>
            <a:endParaRPr lang="en-US" sz="2800" dirty="0"/>
          </a:p>
          <a:p>
            <a:pPr lvl="1"/>
            <a:r>
              <a:rPr lang="en-GB" sz="2800" dirty="0"/>
              <a:t>Пречат на достъпа до основни съоръжения като тоалетни или места за сядане</a:t>
            </a:r>
            <a:endParaRPr lang="en-US" sz="2800" dirty="0"/>
          </a:p>
          <a:p>
            <a:pPr lvl="1"/>
            <a:r>
              <a:rPr lang="en-GB" sz="2800" dirty="0"/>
              <a:t>Създават рискове за безопасността</a:t>
            </a:r>
            <a:endParaRPr lang="en-US" sz="2800" dirty="0"/>
          </a:p>
          <a:p>
            <a:pPr lvl="1"/>
            <a:r>
              <a:rPr lang="en-GB" sz="2800" dirty="0"/>
              <a:t>Принуждават посетителите да разчитат на персонала за основни движения или ориентация</a:t>
            </a:r>
            <a:endParaRPr lang="en-US" sz="2800" dirty="0"/>
          </a:p>
          <a:p>
            <a:endParaRPr lang="en-US" sz="3200" dirty="0"/>
          </a:p>
        </p:txBody>
      </p:sp>
    </p:spTree>
    <p:extLst>
      <p:ext uri="{BB962C8B-B14F-4D97-AF65-F5344CB8AC3E}">
        <p14:creationId xmlns:p14="http://schemas.microsoft.com/office/powerpoint/2010/main" val="145071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0E84-6A79-64D6-23CD-DE3B6C642D6C}"/>
              </a:ext>
            </a:extLst>
          </p:cNvPr>
          <p:cNvSpPr>
            <a:spLocks noGrp="1"/>
          </p:cNvSpPr>
          <p:nvPr>
            <p:ph type="title"/>
          </p:nvPr>
        </p:nvSpPr>
        <p:spPr/>
        <p:txBody>
          <a:bodyPr/>
          <a:lstStyle/>
          <a:p>
            <a:r>
              <a:rPr lang="en-GB" dirty="0"/>
              <a:t>„Бързи резултати“ срещу дългосрочни проекти</a:t>
            </a:r>
            <a:endParaRPr lang="en-US" dirty="0"/>
          </a:p>
        </p:txBody>
      </p:sp>
      <p:sp>
        <p:nvSpPr>
          <p:cNvPr id="4" name="Content Placeholder 3">
            <a:extLst>
              <a:ext uri="{FF2B5EF4-FFF2-40B4-BE49-F238E27FC236}">
                <a16:creationId xmlns:a16="http://schemas.microsoft.com/office/drawing/2014/main" id="{8626BB4B-EFF5-411E-79EE-D84168752763}"/>
              </a:ext>
            </a:extLst>
          </p:cNvPr>
          <p:cNvSpPr>
            <a:spLocks noGrp="1"/>
          </p:cNvSpPr>
          <p:nvPr>
            <p:ph sz="half" idx="1"/>
          </p:nvPr>
        </p:nvSpPr>
        <p:spPr/>
        <p:txBody>
          <a:bodyPr>
            <a:normAutofit/>
          </a:bodyPr>
          <a:lstStyle/>
          <a:p>
            <a:r>
              <a:rPr lang="en-GB" sz="2800" b="1" dirty="0"/>
              <a:t>Бързи победи (ниска цена, приложими веднага)</a:t>
            </a:r>
            <a:endParaRPr lang="en-US" sz="2800" b="1" dirty="0"/>
          </a:p>
          <a:p>
            <a:pPr lvl="1"/>
            <a:r>
              <a:rPr lang="en-GB" sz="2400" dirty="0"/>
              <a:t>Промени в политиките или услугите</a:t>
            </a:r>
          </a:p>
          <a:p>
            <a:pPr lvl="1"/>
            <a:r>
              <a:rPr lang="bg-BG" sz="2400" dirty="0"/>
              <a:t>Табели</a:t>
            </a:r>
            <a:r>
              <a:rPr lang="en-GB" sz="2400" dirty="0"/>
              <a:t> и информация</a:t>
            </a:r>
          </a:p>
          <a:p>
            <a:pPr lvl="1"/>
            <a:r>
              <a:rPr lang="en-GB" sz="2400" dirty="0"/>
              <a:t>Малки промени в съоръженията</a:t>
            </a:r>
          </a:p>
          <a:p>
            <a:pPr lvl="1"/>
            <a:r>
              <a:rPr lang="en-GB" sz="2400" dirty="0"/>
              <a:t>Ремонтни дейности</a:t>
            </a:r>
          </a:p>
          <a:p>
            <a:pPr lvl="1"/>
            <a:r>
              <a:rPr lang="en-GB" sz="2400" dirty="0"/>
              <a:t>Обучение и </a:t>
            </a:r>
            <a:r>
              <a:rPr lang="bg-BG" sz="2400" dirty="0"/>
              <a:t>информиране</a:t>
            </a:r>
            <a:endParaRPr lang="en-US" sz="2400" dirty="0"/>
          </a:p>
        </p:txBody>
      </p:sp>
      <p:sp>
        <p:nvSpPr>
          <p:cNvPr id="5" name="Content Placeholder 4">
            <a:extLst>
              <a:ext uri="{FF2B5EF4-FFF2-40B4-BE49-F238E27FC236}">
                <a16:creationId xmlns:a16="http://schemas.microsoft.com/office/drawing/2014/main" id="{9A6E67A9-B2B6-1512-2D5A-65769FD2C956}"/>
              </a:ext>
            </a:extLst>
          </p:cNvPr>
          <p:cNvSpPr>
            <a:spLocks noGrp="1"/>
          </p:cNvSpPr>
          <p:nvPr>
            <p:ph sz="half" idx="2"/>
          </p:nvPr>
        </p:nvSpPr>
        <p:spPr/>
        <p:txBody>
          <a:bodyPr>
            <a:normAutofit/>
          </a:bodyPr>
          <a:lstStyle/>
          <a:p>
            <a:r>
              <a:rPr lang="en-GB" sz="2800" b="1" dirty="0"/>
              <a:t>Дългосрочни проекти (по-високи разходи или структурни промени)</a:t>
            </a:r>
            <a:endParaRPr lang="en-US" sz="2800" b="1" dirty="0"/>
          </a:p>
          <a:p>
            <a:r>
              <a:rPr lang="en-US" sz="2800" dirty="0"/>
              <a:t>Примери за това са:</a:t>
            </a:r>
          </a:p>
          <a:p>
            <a:pPr lvl="1"/>
            <a:r>
              <a:rPr lang="en-GB" sz="2400" dirty="0"/>
              <a:t>Монтиране на асансьори</a:t>
            </a:r>
          </a:p>
          <a:p>
            <a:pPr lvl="1"/>
            <a:r>
              <a:rPr lang="en-GB" sz="2400" dirty="0"/>
              <a:t>Цялостно обновяване на тоалетните </a:t>
            </a:r>
          </a:p>
          <a:p>
            <a:pPr lvl="1"/>
            <a:r>
              <a:rPr lang="en-GB" sz="2400" dirty="0"/>
              <a:t>Цялостно обновяване на експозициите </a:t>
            </a:r>
          </a:p>
          <a:p>
            <a:pPr lvl="1"/>
            <a:r>
              <a:rPr lang="en-GB" sz="2400" dirty="0"/>
              <a:t>Мащабни обучения или програми</a:t>
            </a:r>
            <a:endParaRPr lang="en-US" sz="2400" dirty="0"/>
          </a:p>
        </p:txBody>
      </p:sp>
    </p:spTree>
    <p:extLst>
      <p:ext uri="{BB962C8B-B14F-4D97-AF65-F5344CB8AC3E}">
        <p14:creationId xmlns:p14="http://schemas.microsoft.com/office/powerpoint/2010/main" val="2707087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4AB3B-5838-47B1-3306-B68BF9FA8923}"/>
              </a:ext>
            </a:extLst>
          </p:cNvPr>
          <p:cNvSpPr>
            <a:spLocks noGrp="1"/>
          </p:cNvSpPr>
          <p:nvPr>
            <p:ph type="title"/>
          </p:nvPr>
        </p:nvSpPr>
        <p:spPr/>
        <p:txBody>
          <a:bodyPr/>
          <a:lstStyle/>
          <a:p>
            <a:r>
              <a:rPr lang="en-GB" dirty="0"/>
              <a:t>Стратегии за творческо решаване на проблеми</a:t>
            </a:r>
            <a:endParaRPr lang="en-US" dirty="0"/>
          </a:p>
        </p:txBody>
      </p:sp>
      <p:sp>
        <p:nvSpPr>
          <p:cNvPr id="5" name="Content Placeholder 4">
            <a:extLst>
              <a:ext uri="{FF2B5EF4-FFF2-40B4-BE49-F238E27FC236}">
                <a16:creationId xmlns:a16="http://schemas.microsoft.com/office/drawing/2014/main" id="{EC204425-88B3-6CCD-C2C9-1F0916CC52EF}"/>
              </a:ext>
            </a:extLst>
          </p:cNvPr>
          <p:cNvSpPr>
            <a:spLocks noGrp="1"/>
          </p:cNvSpPr>
          <p:nvPr>
            <p:ph idx="1"/>
          </p:nvPr>
        </p:nvSpPr>
        <p:spPr/>
        <p:txBody>
          <a:bodyPr>
            <a:normAutofit/>
          </a:bodyPr>
          <a:lstStyle/>
          <a:p>
            <a:pPr marL="457200" indent="-457200">
              <a:buClr>
                <a:schemeClr val="bg2">
                  <a:lumMod val="50000"/>
                </a:schemeClr>
              </a:buClr>
              <a:buFont typeface="+mj-lt"/>
              <a:buAutoNum type="arabicParenR"/>
            </a:pPr>
            <a:r>
              <a:rPr lang="en-GB" sz="3600" dirty="0"/>
              <a:t>Обратими или неинвазивни решения</a:t>
            </a:r>
          </a:p>
          <a:p>
            <a:pPr marL="457200" indent="-457200">
              <a:buClr>
                <a:schemeClr val="bg2">
                  <a:lumMod val="50000"/>
                </a:schemeClr>
              </a:buClr>
              <a:buFont typeface="+mj-lt"/>
              <a:buAutoNum type="arabicParenR"/>
            </a:pPr>
            <a:r>
              <a:rPr lang="en-GB" sz="3600" dirty="0"/>
              <a:t>Алтернативни пътища</a:t>
            </a:r>
          </a:p>
          <a:p>
            <a:pPr marL="457200" indent="-457200">
              <a:buClr>
                <a:schemeClr val="bg2">
                  <a:lumMod val="50000"/>
                </a:schemeClr>
              </a:buClr>
              <a:buFont typeface="+mj-lt"/>
              <a:buAutoNum type="arabicParenR"/>
            </a:pPr>
            <a:r>
              <a:rPr lang="en-GB" sz="3600" dirty="0"/>
              <a:t>Технологиите като средство за адаптация</a:t>
            </a:r>
          </a:p>
          <a:p>
            <a:pPr marL="457200" indent="-457200">
              <a:buClr>
                <a:schemeClr val="bg2">
                  <a:lumMod val="50000"/>
                </a:schemeClr>
              </a:buClr>
              <a:buFont typeface="+mj-lt"/>
              <a:buAutoNum type="arabicParenR"/>
            </a:pPr>
            <a:r>
              <a:rPr lang="en-GB" sz="3600" dirty="0"/>
              <a:t>Креативно прилагане на универсалния дизайн</a:t>
            </a:r>
          </a:p>
          <a:p>
            <a:pPr marL="457200" indent="-457200">
              <a:buClr>
                <a:schemeClr val="bg2">
                  <a:lumMod val="50000"/>
                </a:schemeClr>
              </a:buClr>
              <a:buFont typeface="+mj-lt"/>
              <a:buAutoNum type="arabicParenR"/>
            </a:pPr>
            <a:r>
              <a:rPr lang="en-GB" sz="3600" dirty="0"/>
              <a:t>Съхранение срещу достъпност</a:t>
            </a:r>
            <a:endParaRPr lang="en-US" sz="3600" dirty="0"/>
          </a:p>
        </p:txBody>
      </p:sp>
    </p:spTree>
    <p:extLst>
      <p:ext uri="{BB962C8B-B14F-4D97-AF65-F5344CB8AC3E}">
        <p14:creationId xmlns:p14="http://schemas.microsoft.com/office/powerpoint/2010/main" val="2658775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2F6F2-0DC1-9E9E-4BFC-A33CFE1C5398}"/>
              </a:ext>
            </a:extLst>
          </p:cNvPr>
          <p:cNvSpPr>
            <a:spLocks noGrp="1"/>
          </p:cNvSpPr>
          <p:nvPr>
            <p:ph type="title"/>
          </p:nvPr>
        </p:nvSpPr>
        <p:spPr/>
        <p:txBody>
          <a:bodyPr>
            <a:normAutofit/>
          </a:bodyPr>
          <a:lstStyle/>
          <a:p>
            <a:r>
              <a:rPr lang="en-GB" dirty="0"/>
              <a:t>Примери за често срещани подобрения в инфраструктурата</a:t>
            </a:r>
            <a:endParaRPr lang="en-US" dirty="0"/>
          </a:p>
        </p:txBody>
      </p:sp>
      <p:sp>
        <p:nvSpPr>
          <p:cNvPr id="4" name="Content Placeholder 3">
            <a:extLst>
              <a:ext uri="{FF2B5EF4-FFF2-40B4-BE49-F238E27FC236}">
                <a16:creationId xmlns:a16="http://schemas.microsoft.com/office/drawing/2014/main" id="{9424AC1B-03DB-A9BA-2FFE-681F166C34EB}"/>
              </a:ext>
            </a:extLst>
          </p:cNvPr>
          <p:cNvSpPr>
            <a:spLocks noGrp="1"/>
          </p:cNvSpPr>
          <p:nvPr>
            <p:ph sz="half" idx="1"/>
          </p:nvPr>
        </p:nvSpPr>
        <p:spPr>
          <a:xfrm>
            <a:off x="1097279" y="1845734"/>
            <a:ext cx="4937760" cy="4456454"/>
          </a:xfrm>
        </p:spPr>
        <p:txBody>
          <a:bodyPr>
            <a:normAutofit/>
          </a:bodyPr>
          <a:lstStyle/>
          <a:p>
            <a:r>
              <a:rPr lang="en-US" b="1" dirty="0"/>
              <a:t>Мобилност/физически достъп</a:t>
            </a:r>
          </a:p>
          <a:p>
            <a:pPr lvl="1"/>
            <a:r>
              <a:rPr lang="en-GB" dirty="0"/>
              <a:t>Рампи (постоянни или преносими)</a:t>
            </a:r>
          </a:p>
          <a:p>
            <a:pPr lvl="1"/>
            <a:r>
              <a:rPr lang="en-GB" dirty="0"/>
              <a:t>Асансьори/платформени повдигачи</a:t>
            </a:r>
          </a:p>
          <a:p>
            <a:pPr lvl="1"/>
            <a:r>
              <a:rPr lang="en-GB" dirty="0"/>
              <a:t>Разширени входни врати</a:t>
            </a:r>
          </a:p>
          <a:p>
            <a:pPr lvl="1"/>
            <a:r>
              <a:rPr lang="en-GB" dirty="0"/>
              <a:t>Гладки повърхности </a:t>
            </a:r>
          </a:p>
          <a:p>
            <a:pPr lvl="1"/>
            <a:r>
              <a:rPr lang="en-GB" dirty="0"/>
              <a:t>Достъпни тоалетни</a:t>
            </a:r>
          </a:p>
          <a:p>
            <a:pPr lvl="1"/>
            <a:r>
              <a:rPr lang="en-GB" dirty="0"/>
              <a:t>Места за сядане и почивка</a:t>
            </a:r>
          </a:p>
          <a:p>
            <a:pPr lvl="1"/>
            <a:r>
              <a:rPr lang="en-GB" dirty="0"/>
              <a:t>Парапети по стълби/рампи</a:t>
            </a:r>
          </a:p>
          <a:p>
            <a:pPr lvl="1"/>
            <a:r>
              <a:rPr lang="en-GB" dirty="0"/>
              <a:t>По-ниски гишета</a:t>
            </a:r>
          </a:p>
          <a:p>
            <a:pPr lvl="1"/>
            <a:r>
              <a:rPr lang="en-GB" dirty="0"/>
              <a:t>Достъпни маси за пикник или пейки</a:t>
            </a:r>
          </a:p>
          <a:p>
            <a:pPr lvl="1"/>
            <a:r>
              <a:rPr lang="en-GB" dirty="0"/>
              <a:t>Премахване на прагове или добавяне на леки наклони</a:t>
            </a:r>
          </a:p>
          <a:p>
            <a:pPr lvl="1"/>
            <a:r>
              <a:rPr lang="en-GB" dirty="0"/>
              <a:t>Резервирани паркоместа</a:t>
            </a:r>
          </a:p>
          <a:p>
            <a:pPr lvl="1"/>
            <a:r>
              <a:rPr lang="en-GB" dirty="0"/>
              <a:t>Тактилни индикатори на повърхността на земята</a:t>
            </a:r>
            <a:endParaRPr lang="en-US" dirty="0"/>
          </a:p>
        </p:txBody>
      </p:sp>
      <p:sp>
        <p:nvSpPr>
          <p:cNvPr id="5" name="Content Placeholder 4">
            <a:extLst>
              <a:ext uri="{FF2B5EF4-FFF2-40B4-BE49-F238E27FC236}">
                <a16:creationId xmlns:a16="http://schemas.microsoft.com/office/drawing/2014/main" id="{95E4E73D-C915-9A56-0AB7-D0F8C4EA5F80}"/>
              </a:ext>
            </a:extLst>
          </p:cNvPr>
          <p:cNvSpPr>
            <a:spLocks noGrp="1"/>
          </p:cNvSpPr>
          <p:nvPr>
            <p:ph sz="half" idx="2"/>
          </p:nvPr>
        </p:nvSpPr>
        <p:spPr/>
        <p:txBody>
          <a:bodyPr>
            <a:normAutofit/>
          </a:bodyPr>
          <a:lstStyle/>
          <a:p>
            <a:r>
              <a:rPr lang="en-US" b="1" dirty="0"/>
              <a:t>Визуален достъп</a:t>
            </a:r>
          </a:p>
          <a:p>
            <a:pPr lvl="1"/>
            <a:r>
              <a:rPr lang="en-US" sz="2400" dirty="0"/>
              <a:t>Табели на брайлова азбука</a:t>
            </a:r>
          </a:p>
          <a:p>
            <a:pPr lvl="1"/>
            <a:r>
              <a:rPr lang="en-US" sz="2400" dirty="0"/>
              <a:t>Релефни карти/модели</a:t>
            </a:r>
          </a:p>
          <a:p>
            <a:pPr lvl="1"/>
            <a:r>
              <a:rPr lang="en-US" sz="2400" dirty="0"/>
              <a:t>Аудиогидове или екскурзии с екскурзовод, които описват визуалните елементи</a:t>
            </a:r>
          </a:p>
          <a:p>
            <a:pPr lvl="1"/>
            <a:r>
              <a:rPr lang="en-US" sz="2400" dirty="0"/>
              <a:t>Табели с висок контраст</a:t>
            </a:r>
          </a:p>
          <a:p>
            <a:pPr lvl="1"/>
            <a:r>
              <a:rPr lang="en-US" sz="2400" dirty="0"/>
              <a:t>Подобрено осветление</a:t>
            </a:r>
          </a:p>
          <a:p>
            <a:pPr lvl="1"/>
            <a:r>
              <a:rPr lang="en-US" sz="2400" dirty="0"/>
              <a:t>Използване на </a:t>
            </a:r>
            <a:r>
              <a:rPr lang="en-US" sz="2400" dirty="0" err="1"/>
              <a:t>цветове, </a:t>
            </a:r>
            <a:r>
              <a:rPr lang="en-US" sz="2400" dirty="0"/>
              <a:t>които помагат на хората със слабо зрение</a:t>
            </a:r>
          </a:p>
        </p:txBody>
      </p:sp>
    </p:spTree>
    <p:extLst>
      <p:ext uri="{BB962C8B-B14F-4D97-AF65-F5344CB8AC3E}">
        <p14:creationId xmlns:p14="http://schemas.microsoft.com/office/powerpoint/2010/main" val="419469892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43</TotalTime>
  <Words>1400</Words>
  <Application>Microsoft Office PowerPoint</Application>
  <PresentationFormat>Широк екран</PresentationFormat>
  <Paragraphs>141</Paragraphs>
  <Slides>15</Slides>
  <Notes>2</Notes>
  <HiddenSlides>0</HiddenSlides>
  <MMClips>0</MMClips>
  <ScaleCrop>false</ScaleCrop>
  <HeadingPairs>
    <vt:vector size="6" baseType="variant">
      <vt:variant>
        <vt:lpstr>Използвани шрифтове</vt:lpstr>
      </vt:variant>
      <vt:variant>
        <vt:i4>2</vt:i4>
      </vt:variant>
      <vt:variant>
        <vt:lpstr>Тема</vt:lpstr>
      </vt:variant>
      <vt:variant>
        <vt:i4>1</vt:i4>
      </vt:variant>
      <vt:variant>
        <vt:lpstr>Заглавия на слайдовете</vt:lpstr>
      </vt:variant>
      <vt:variant>
        <vt:i4>15</vt:i4>
      </vt:variant>
    </vt:vector>
  </HeadingPairs>
  <TitlesOfParts>
    <vt:vector size="18" baseType="lpstr">
      <vt:lpstr>Calibri</vt:lpstr>
      <vt:lpstr>Symbol</vt:lpstr>
      <vt:lpstr>Retrospect</vt:lpstr>
      <vt:lpstr>МОДУЛ 4: Планиране на подобрения в инфраструктурата за достъпност</vt:lpstr>
      <vt:lpstr>Цели на обучението</vt:lpstr>
      <vt:lpstr>Разбиране на достъпността в застроената среда</vt:lpstr>
      <vt:lpstr>Основни елементи на Плана за действие за достъпност</vt:lpstr>
      <vt:lpstr>План за действие за достъпност – ПРИМЕР</vt:lpstr>
      <vt:lpstr>Определяне на приоритетите при подобренията</vt:lpstr>
      <vt:lpstr>„Бързи резултати“ срещу дългосрочни проекти</vt:lpstr>
      <vt:lpstr>Стратегии за творческо решаване на проблеми</vt:lpstr>
      <vt:lpstr>Примери за често срещани подобрения в инфраструктурата</vt:lpstr>
      <vt:lpstr>Примери за често срещани подобрения в инфраструктурата</vt:lpstr>
      <vt:lpstr>Примери за често срещани подобрения в инфраструктурата</vt:lpstr>
      <vt:lpstr>Съображения относно разходите и основи на бюджетирането</vt:lpstr>
      <vt:lpstr>Поддръжка и устойчивост</vt:lpstr>
      <vt:lpstr>Основни изводи</vt:lpstr>
      <vt:lpstr>БЛАГОДАРЯ ВИ!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Rafael Pupovac</dc:creator>
  <cp:keywords>, docId:5027B5051D5AA16F170D651DB5AEAD67</cp:keywords>
  <cp:lastModifiedBy>Лазаринка Андреева</cp:lastModifiedBy>
  <cp:revision>18</cp:revision>
  <dcterms:created xsi:type="dcterms:W3CDTF">2026-01-18T21:27:19Z</dcterms:created>
  <dcterms:modified xsi:type="dcterms:W3CDTF">2026-05-11T18:14:03Z</dcterms:modified>
</cp:coreProperties>
</file>